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4" r:id="rId3"/>
    <p:sldId id="283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73228A-2015-4097-9215-48855F435E9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9A94F6-FAFC-4FEC-9C5E-8B5B287BD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056F-E50A-41DB-BEB9-204C2E62D94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4A2C-CDEE-41D4-B3FF-C0C4C388C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43233-B3DF-47B1-8BA2-D422E85DC8F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79BF13D-EC92-44D4-96C1-E0B92F6CF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2EB3-8956-4DC8-A04F-B2B8C701579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7997-D5CE-4F8E-AB9C-6E955C175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6172EFA-8F23-4860-8AAE-F3513DEBDA2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74E838-207D-4959-AAF1-23C5DDB19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93C1-40A1-4939-BEE1-D8CB9ED982B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71F2-8AE5-4B83-8C79-0BC7B7138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6CDD-8944-4DE4-B380-2BADC1CD441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9862-13F0-4950-B9C3-4DF54E0A7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E314-7859-477F-AF5A-EBFC2A77FF7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0430-50AF-4EE2-B465-84B981EC3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9FBF-3D8E-41DD-9DDF-14B005AFFF2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B39A-D724-4EB8-9C48-E1C37FB44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02BF-C58B-4D18-A2FC-2F686F3676E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2D8B-B10B-4711-9B89-4DF2A8573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F9D8AF-67AD-42C4-A351-AD95252E2B9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D1444-779D-4A0F-A883-E8D30AEC0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A3141E6-3B97-4590-A6C0-099D56CAC19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239847-AD3F-4D3B-A1D4-DEC4B154F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Насте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0"/>
            <a:ext cx="4868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стр11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000125"/>
            <a:ext cx="43561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857250" y="2857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Смотрит Настенька в окно,</a:t>
            </a:r>
          </a:p>
          <a:p>
            <a:r>
              <a:rPr lang="ru-RU" sz="2400">
                <a:latin typeface="Trebuchet MS" pitchFamily="34" charset="0"/>
              </a:rPr>
              <a:t>Крутит нить веретено.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000125" y="5929313"/>
            <a:ext cx="585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rebuchet MS" pitchFamily="34" charset="0"/>
              </a:rPr>
              <a:t>Открыть рот, высунуть узкий напряжённый язычок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стр12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857250"/>
            <a:ext cx="469106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928688" y="214313"/>
            <a:ext cx="5072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Принцесса под дождем гуляла</a:t>
            </a:r>
          </a:p>
          <a:p>
            <a:r>
              <a:rPr lang="ru-RU" sz="2400">
                <a:latin typeface="Trebuchet MS" pitchFamily="34" charset="0"/>
              </a:rPr>
              <a:t>Замерзла очень и устала.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57188" y="5643563"/>
            <a:ext cx="750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Поднять язычок к верхним « бугорочкам» ( альвеолам). Стучать язычком по нёбу: «д – д –д  -  д- д». Упражнение выполнять на выдохе. Следить за тем, чтобы подбородок не двигался.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стр13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785813"/>
            <a:ext cx="46672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714375" y="214313"/>
            <a:ext cx="4786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Облизала губки Маша – </a:t>
            </a:r>
          </a:p>
          <a:p>
            <a:r>
              <a:rPr lang="ru-RU" sz="2400">
                <a:latin typeface="Trebuchet MS" pitchFamily="34" charset="0"/>
              </a:rPr>
              <a:t>Очень ей по нраву каша!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714375" y="5500688"/>
            <a:ext cx="6500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 .Кончиком язычка касаясь губ, провести по кругу  в одну сторону, потом в другую сторону. Следить за тем, чтобы подбородок не двигался.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стр.14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857250"/>
            <a:ext cx="469106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28688" y="285750"/>
            <a:ext cx="4643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Принцессе было не до сна,</a:t>
            </a:r>
          </a:p>
          <a:p>
            <a:r>
              <a:rPr lang="ru-RU" sz="2400">
                <a:latin typeface="Trebuchet MS" pitchFamily="34" charset="0"/>
              </a:rPr>
              <a:t>Мешала ей горошина.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571500" y="5429250"/>
            <a:ext cx="6643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раскрыт, губы сомкнуты.Провести кончиком языка по внутренней стороне щеки слева, справа, за губами.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стр.15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928688"/>
            <a:ext cx="4111625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714375" y="285750"/>
            <a:ext cx="642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Золушка полы метёт, </a:t>
            </a:r>
          </a:p>
          <a:p>
            <a:r>
              <a:rPr lang="ru-RU" sz="2400">
                <a:latin typeface="Trebuchet MS" pitchFamily="34" charset="0"/>
              </a:rPr>
              <a:t>Песню звонкую поёт!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642938" y="5643563"/>
            <a:ext cx="6929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Высунуть язычок. Двигать языком вправо-влево, касаясь уголков рта. Следить за тем, чтобы язычок двигался по воздуху, не касаясь нижней губы.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стр17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785813"/>
            <a:ext cx="401796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428625" y="142875"/>
            <a:ext cx="485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Помоет Золушка стекло:</a:t>
            </a:r>
          </a:p>
          <a:p>
            <a:r>
              <a:rPr lang="ru-RU" sz="2400">
                <a:latin typeface="Trebuchet MS" pitchFamily="34" charset="0"/>
              </a:rPr>
              <a:t>Вверху, внизу протрёт его</a:t>
            </a:r>
            <a:r>
              <a:rPr lang="ru-RU">
                <a:latin typeface="Trebuchet MS" pitchFamily="34" charset="0"/>
              </a:rPr>
              <a:t>. </a:t>
            </a: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571500" y="5715000"/>
            <a:ext cx="7000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раскрыть, улыбнуться. Проводить кончиком языка из стороны в сторону сначала по внутренней поверхности верхних зубов, затем - нижних. Выполнять 5-10 секунд.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стр.17 001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857250"/>
            <a:ext cx="4572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857250" y="500063"/>
            <a:ext cx="5286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Потолок потом протрет</a:t>
            </a:r>
          </a:p>
          <a:p>
            <a:r>
              <a:rPr lang="ru-RU" sz="2400">
                <a:latin typeface="Trebuchet MS" pitchFamily="34" charset="0"/>
              </a:rPr>
              <a:t>И немного отдохнет.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571500" y="57150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раскрыть. Проводить кончиком язычка вперёд- назад по нёбу. Выполнять движения 5-7 раз.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785813" y="214313"/>
            <a:ext cx="500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Гуси-лебеди летят,</a:t>
            </a:r>
          </a:p>
          <a:p>
            <a:r>
              <a:rPr lang="ru-RU" sz="2400">
                <a:latin typeface="Trebuchet MS" pitchFamily="34" charset="0"/>
              </a:rPr>
              <a:t>Крылья в воздухе шумят.</a:t>
            </a:r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85750" y="5715000"/>
            <a:ext cx="7215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раскрыть, улыбнуться. Высунуть язычок. Поднимать широкий язычок  на верхнюю губу, опускать  на нижнюю. Следить за тем, чтобы подбородок не двигался.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14438"/>
            <a:ext cx="4611688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стр.19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0"/>
            <a:ext cx="49688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857250" y="428625"/>
            <a:ext cx="5000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Карета по мосту летит,</a:t>
            </a:r>
          </a:p>
          <a:p>
            <a:r>
              <a:rPr lang="ru-RU" sz="2400">
                <a:latin typeface="Trebuchet MS" pitchFamily="34" charset="0"/>
              </a:rPr>
              <a:t>В ней Золушка на бал спешит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428625" y="5786438"/>
            <a:ext cx="7358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Зацепиться кончиком язычка за нижние зубы, спинку язычка выгнуть. Удерживать данное положение 3-5 секунд.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 descr="стр.20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071563"/>
            <a:ext cx="4465638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071563" y="285750"/>
            <a:ext cx="3786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Конь бежит, земля дрожит,</a:t>
            </a:r>
          </a:p>
          <a:p>
            <a:r>
              <a:rPr lang="ru-RU">
                <a:latin typeface="Trebuchet MS" pitchFamily="34" charset="0"/>
              </a:rPr>
              <a:t>Принц к невесте в дом спешит.</a:t>
            </a: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714375" y="5857875"/>
            <a:ext cx="642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Щёлкать языком, присасывая его к нёбу. Следить за тем , чтобы подбородок не двигался.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857250"/>
            <a:ext cx="6929437" cy="4894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/>
              <a:t>Артикуляционная гимнастика </a:t>
            </a:r>
            <a:r>
              <a:rPr lang="ru-RU" sz="2400" dirty="0"/>
              <a:t>— это  ряд упражнений  для мышц  лица, губ, язычка, помогающих  подготовить артикуляционный аппарат  к произношению того или звука, выработать силу, ловкость и точность движений.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Гимнастику для язычка рекомендуется выполнять перед зеркалом. Логопед  показывает образец выполнения упражнения, а ребёнок повторяет за ним. Каждое упражнение необходимо выполнять 5- 7 раз. Продолжительность гимнастики для детей 6-7 лет – 10 минут.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стр.21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0"/>
            <a:ext cx="43402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28625" y="285750"/>
            <a:ext cx="5143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У ворот дракон лежит,</a:t>
            </a:r>
          </a:p>
          <a:p>
            <a:r>
              <a:rPr lang="ru-RU" sz="2400">
                <a:latin typeface="Trebuchet MS" pitchFamily="34" charset="0"/>
              </a:rPr>
              <a:t>Путь к принцессе сторожит.</a:t>
            </a: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500063" y="5786438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Подуть на сомкнутые расслабленные губы : « бр – бр – бр –бр – бр».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стр.22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071563"/>
            <a:ext cx="466725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642938" y="428625"/>
            <a:ext cx="5572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Крыльями дракон захлопал,</a:t>
            </a:r>
          </a:p>
          <a:p>
            <a:r>
              <a:rPr lang="ru-RU" sz="2400">
                <a:latin typeface="Trebuchet MS" pitchFamily="34" charset="0"/>
              </a:rPr>
              <a:t>Конь копытами затопал.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642938" y="5429250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открыт. Широкий расслабленный язычок положить  на нижнюю губу. Ритмично  закрывать и открывать рот, произнося: «па-па-па». Следить, чтобы язычок лежал на нижней губе, не уходил в ротовую полость.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 descr="стр.23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357313"/>
            <a:ext cx="43862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857250" y="500063"/>
            <a:ext cx="500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В замок принц скорей вбегает –</a:t>
            </a:r>
          </a:p>
          <a:p>
            <a:r>
              <a:rPr lang="ru-RU" sz="2400">
                <a:latin typeface="Trebuchet MS" pitchFamily="34" charset="0"/>
              </a:rPr>
              <a:t>Дверь дубовую толкает.</a:t>
            </a: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357188" y="5857875"/>
            <a:ext cx="735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Упереться кончиком языка  в верхние зубы, ритмично их толкать 5-7 раз.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 descr="стр.24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285875"/>
            <a:ext cx="41116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714375" y="285750"/>
            <a:ext cx="5357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Мамочка дала в дорожку</a:t>
            </a:r>
          </a:p>
          <a:p>
            <a:r>
              <a:rPr lang="ru-RU" sz="2400">
                <a:latin typeface="Trebuchet MS" pitchFamily="34" charset="0"/>
              </a:rPr>
              <a:t>Красной Шапочке лукошко.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571500" y="5786438"/>
            <a:ext cx="7358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Открыть рот. Высунуть язычок в виде лукошка, корзиночки.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Удерживать язычок в течение 3 - 5 секунд.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 descr="стр25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143000"/>
            <a:ext cx="47180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928688" y="214313"/>
            <a:ext cx="5429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Рак русалочку смешит – </a:t>
            </a:r>
          </a:p>
          <a:p>
            <a:r>
              <a:rPr lang="ru-RU" sz="2400">
                <a:latin typeface="Trebuchet MS" pitchFamily="34" charset="0"/>
              </a:rPr>
              <a:t>Он клешнями шевелит.</a:t>
            </a: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500063" y="5715000"/>
            <a:ext cx="642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Широким язычком быстро проводить вперёд- назад  по верхней губе. Произносить «бл – бл – бл –бл -бл».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стр26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214438"/>
            <a:ext cx="397668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785813" y="428625"/>
            <a:ext cx="485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Волосы у Златовласки</a:t>
            </a:r>
          </a:p>
          <a:p>
            <a:r>
              <a:rPr lang="ru-RU" sz="2400">
                <a:latin typeface="Trebuchet MS" pitchFamily="34" charset="0"/>
              </a:rPr>
              <a:t>Гребешком расчешем красным.</a:t>
            </a: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428625" y="5715000"/>
            <a:ext cx="764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Улыбнуться, сквозь стиснутые зубы просовывать напряжённый язык.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Повторять движения 5-7 раз.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 descr="стр27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071563"/>
            <a:ext cx="4992688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642938" y="357188"/>
            <a:ext cx="6143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На гармошке шут играет,</a:t>
            </a:r>
          </a:p>
          <a:p>
            <a:r>
              <a:rPr lang="ru-RU" sz="2400">
                <a:latin typeface="Trebuchet MS" pitchFamily="34" charset="0"/>
              </a:rPr>
              <a:t>Он принцессу развлекает.</a:t>
            </a:r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285750" y="5643563"/>
            <a:ext cx="7500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присосать широкий язычок к верхнему нёбу так, чтобы хорошо натянулась уздечка. Ритмично  закрывать и открывать рот, не отрывая язычок от нёба.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стр28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071563"/>
            <a:ext cx="464343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571500" y="285750"/>
            <a:ext cx="5286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Вьюга, ветер завывают – </a:t>
            </a:r>
          </a:p>
          <a:p>
            <a:r>
              <a:rPr lang="ru-RU" sz="2400">
                <a:latin typeface="Trebuchet MS" pitchFamily="34" charset="0"/>
              </a:rPr>
              <a:t>К Каю Герду не пускают.</a:t>
            </a: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714375" y="5572125"/>
            <a:ext cx="6929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приоткрыть, улыбнуться. Кончик языка поставить на верхние зубки с внутренней стороны, петь «ы  -ы – ы -ы- ы».  Выполнять 5-7 секунд.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стр29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071563"/>
            <a:ext cx="405606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785813" y="214313"/>
            <a:ext cx="500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Зонт раскрыт над головами –</a:t>
            </a:r>
          </a:p>
          <a:p>
            <a:r>
              <a:rPr lang="ru-RU" sz="2400">
                <a:latin typeface="Trebuchet MS" pitchFamily="34" charset="0"/>
              </a:rPr>
              <a:t>Мэри Поппинс снова с нами.</a:t>
            </a: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428625" y="5715000"/>
            <a:ext cx="7358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присосать широкий язычок  к верхнему нёбу так, чтобы хорошо натянулась уздечка. Удерживать данное положение языка в течение 5-10 секунд.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50" y="1143000"/>
            <a:ext cx="6643688" cy="3857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Для того чтобы повысить интерес девочек  к выполнению сложных и скучных  упражнений и превратить  каждодневные тренировки   в весёлую увлекательную игру, мы предлагаем отправиться в путешествие  по различным сказкам. Девочки встретятся  с Золушкой, Мэри </a:t>
            </a:r>
            <a:r>
              <a:rPr lang="ru-RU" sz="2400" dirty="0" err="1"/>
              <a:t>Поппинс</a:t>
            </a:r>
            <a:r>
              <a:rPr lang="ru-RU" sz="2400" dirty="0"/>
              <a:t>,  Красной шапочкой, Машенькой из  «Трёх медведей», Русалочкой и другими сказочными персонажами.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стр5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143000"/>
            <a:ext cx="41259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500188" y="285750"/>
            <a:ext cx="471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Двери настежь распахни,</a:t>
            </a:r>
          </a:p>
          <a:p>
            <a:r>
              <a:rPr lang="ru-RU" sz="2400">
                <a:latin typeface="Trebuchet MS" pitchFamily="34" charset="0"/>
              </a:rPr>
              <a:t>Сказка ждет нас впереди!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357313" y="5572125"/>
            <a:ext cx="5643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rebuchet MS" pitchFamily="34" charset="0"/>
              </a:rPr>
              <a:t>Спокойно открыть рот, подержать его открытым 3-5 секунд, медленно закрыть рот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стр6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071563"/>
            <a:ext cx="45497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1714500" y="285750"/>
            <a:ext cx="5286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Фея улыбается, </a:t>
            </a:r>
          </a:p>
          <a:p>
            <a:r>
              <a:rPr lang="ru-RU" sz="2400">
                <a:latin typeface="Trebuchet MS" pitchFamily="34" charset="0"/>
              </a:rPr>
              <a:t>Сказка начинается!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714500" y="5786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rebuchet MS" pitchFamily="34" charset="0"/>
              </a:rPr>
              <a:t>Растянуть губы в улыбку, показать все зубки, челюсти сомкнуты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000125"/>
            <a:ext cx="44672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071563" y="357188"/>
            <a:ext cx="6215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Трубачи вовсю трубите!</a:t>
            </a:r>
          </a:p>
          <a:p>
            <a:r>
              <a:rPr lang="ru-RU" sz="2400">
                <a:latin typeface="Trebuchet MS" pitchFamily="34" charset="0"/>
              </a:rPr>
              <a:t>Всех на бал вы созовите!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928688" y="5786438"/>
            <a:ext cx="571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rebuchet MS" pitchFamily="34" charset="0"/>
              </a:rPr>
              <a:t>Вытянуть губы вперед в виде трубы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стр8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071563"/>
            <a:ext cx="4354512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500188" y="285750"/>
            <a:ext cx="5000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Из большущей тыквы этой</a:t>
            </a:r>
          </a:p>
          <a:p>
            <a:r>
              <a:rPr lang="ru-RU" sz="2400">
                <a:latin typeface="Trebuchet MS" pitchFamily="34" charset="0"/>
              </a:rPr>
              <a:t>Будет Золушке карета!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285875" y="5572125"/>
            <a:ext cx="578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rebuchet MS" pitchFamily="34" charset="0"/>
              </a:rPr>
              <a:t>Надуть щёчки, удержать воздух внутри полости рта в течение 3-5 секунд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стр9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214438"/>
            <a:ext cx="4724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500188" y="500063"/>
            <a:ext cx="4929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Посмотрите – царь Кощей!</a:t>
            </a:r>
          </a:p>
          <a:p>
            <a:r>
              <a:rPr lang="ru-RU" sz="2400">
                <a:latin typeface="Trebuchet MS" pitchFamily="34" charset="0"/>
              </a:rPr>
              <a:t>Исхудал совсем злодей!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143000" y="5143500"/>
            <a:ext cx="6643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rebuchet MS" pitchFamily="34" charset="0"/>
              </a:rPr>
              <a:t>Втянуть щёчки между зубами в полость рта, губы сомкнуты. Удержать щёчки внутри полости рта в течение 3-5 секунд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стр10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00125"/>
            <a:ext cx="46672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214438" y="642938"/>
            <a:ext cx="6215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Наш ковер-самолет отправляется в полет!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214438" y="5214938"/>
            <a:ext cx="6643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rebuchet MS" pitchFamily="34" charset="0"/>
              </a:rPr>
              <a:t>Открыть рот, высунуть широкий расслабленный язычок так, чтобы он лежал на нижней губе. Удерживать язычок на нижней губе в течение 3-5 секунд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</TotalTime>
  <Words>699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Trebuchet MS</vt:lpstr>
      <vt:lpstr>Arial</vt:lpstr>
      <vt:lpstr>Wingdings 2</vt:lpstr>
      <vt:lpstr>Wingdings</vt:lpstr>
      <vt:lpstr>Calibri</vt:lpstr>
      <vt:lpstr>Times New Roman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1</cp:lastModifiedBy>
  <cp:revision>15</cp:revision>
  <dcterms:created xsi:type="dcterms:W3CDTF">2013-03-10T19:01:51Z</dcterms:created>
  <dcterms:modified xsi:type="dcterms:W3CDTF">2020-05-07T13:29:09Z</dcterms:modified>
</cp:coreProperties>
</file>