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3" r:id="rId3"/>
    <p:sldId id="28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6858000" cy="9144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-2190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03C1C-D1CF-45E5-9C7F-7E459F7C62ED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DBA12-DCF8-49B9-B900-CCD41DAFF8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3BA7E-4479-4292-AB84-3A94D77D20D2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A1BF7-65EF-44DB-B628-734A7B05058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4AD8B-CEC9-4137-9010-D8BA13EE3927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A23A8-2B4C-4C41-8553-567ECBFC2C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35682-6D12-4D65-A8B6-EDC2F0E2F4B4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FEED3-4970-4C74-8C7C-7087A6A36A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012D8-1289-414C-8FED-05BA9ADCCFFB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2FE5C-DA86-4ED4-9198-B192F54A8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9B4EE-B648-4F26-BCCE-4FB77597107E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DCC76-46CB-4DF2-9B7C-06E41E08F03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EA479-7C2B-47CD-B1AE-75CFD6826A15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03969-1002-49D1-9AD2-D9D9C20CF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4383-92B9-437C-B2CC-513205CDEA4C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8BD26-1FBD-4A11-8926-2519E34DC7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534A4-E4D5-4021-AB88-E379A16A9274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71327-7D46-42DA-9DA7-952FEFE5EEF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0768-D5D0-492D-8206-F22141FB9FC8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3FE97-AA44-40AA-8AC7-8A9F01EAC6A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2374900" y="1477963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6002338" y="7146925"/>
            <a:ext cx="117475" cy="2063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7938" y="7754938"/>
            <a:ext cx="6873876" cy="13890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3286125" y="8293100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95BC6-0AD3-4848-8345-A515016640E7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057900" y="8475663"/>
            <a:ext cx="457200" cy="485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E2307-03B7-4499-9D14-C1EBB58D9C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7938" y="-9525"/>
            <a:ext cx="6873876" cy="13890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342900" y="938213"/>
            <a:ext cx="6172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342900" y="2581275"/>
            <a:ext cx="61722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53F9C-F48B-4E10-8C2A-29E01A6378B3}" type="datetimeFigureOut">
              <a:rPr lang="ru-RU"/>
              <a:pPr>
                <a:defRPr/>
              </a:pPr>
              <a:t>07.05.2020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000250" y="8475663"/>
            <a:ext cx="2514600" cy="48577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5943600" y="8475663"/>
            <a:ext cx="571500" cy="48577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ECC8D70-1926-4BB5-AEE3-F1FF50318B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4288" y="269875"/>
            <a:ext cx="6884988" cy="865188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4" descr="Image00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071563"/>
            <a:ext cx="5499100" cy="736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0" y="8220075"/>
            <a:ext cx="685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80" y="357158"/>
            <a:ext cx="5643602" cy="152877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Это - узкая дорожка,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Здесь машин совсем немножко.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253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7358063"/>
            <a:ext cx="61436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Открыть рот, высунуть узкий напряженный язычок.</a:t>
            </a:r>
          </a:p>
          <a:p>
            <a:pPr marR="0" algn="ctr"/>
            <a:r>
              <a:rPr lang="ru-RU" sz="2000" i="1" smtClean="0"/>
              <a:t>Удерживать напряжение 3 – 5 секунд.  </a:t>
            </a:r>
          </a:p>
        </p:txBody>
      </p:sp>
      <p:pic>
        <p:nvPicPr>
          <p:cNvPr id="22531" name="Рисунок 5" descr="Image00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2278063"/>
            <a:ext cx="47498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785786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Мотор как сердце у машинки: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Стучит- поедем без заминки: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7072313"/>
            <a:ext cx="6357937" cy="1928812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открыт. Поднять язычок к верхним бугорочкам</a:t>
            </a:r>
          </a:p>
          <a:p>
            <a:pPr marR="0" algn="ctr"/>
            <a:r>
              <a:rPr lang="ru-RU" sz="2000" i="1" smtClean="0"/>
              <a:t>(альвеолам). Постучать язычком по нёбу: </a:t>
            </a:r>
          </a:p>
          <a:p>
            <a:pPr marR="0" algn="ctr"/>
            <a:r>
              <a:rPr lang="ru-RU" sz="2000" i="1" smtClean="0"/>
              <a:t>«</a:t>
            </a:r>
            <a:r>
              <a:rPr lang="ru-RU" sz="2000" smtClean="0"/>
              <a:t>д–д -д-д-д-д-д</a:t>
            </a:r>
            <a:r>
              <a:rPr lang="ru-RU" sz="2000" i="1" smtClean="0"/>
              <a:t>».</a:t>
            </a:r>
          </a:p>
          <a:p>
            <a:pPr marR="0" algn="ctr"/>
            <a:r>
              <a:rPr lang="ru-RU" sz="2000" i="1" smtClean="0"/>
              <a:t>Упражнение выполнять на выдохе. </a:t>
            </a:r>
          </a:p>
          <a:p>
            <a:pPr marR="0" algn="ctr"/>
            <a:r>
              <a:rPr lang="ru-RU" sz="2000" i="1" smtClean="0"/>
              <a:t>Следить за тем, чтобы подбородок не двигался.</a:t>
            </a:r>
          </a:p>
        </p:txBody>
      </p:sp>
      <p:pic>
        <p:nvPicPr>
          <p:cNvPr id="23555" name="Рисунок 5" descr="Image00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2309813"/>
            <a:ext cx="4762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Все колеса закрутились,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 дорожке покатились.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50" y="6786563"/>
            <a:ext cx="6022975" cy="1643062"/>
          </a:xfrm>
        </p:spPr>
        <p:txBody>
          <a:bodyPr>
            <a:normAutofit/>
          </a:bodyPr>
          <a:lstStyle/>
          <a:p>
            <a:pPr marR="0" algn="ctr">
              <a:lnSpc>
                <a:spcPct val="90000"/>
              </a:lnSpc>
            </a:pPr>
            <a:r>
              <a:rPr lang="ru-RU" sz="1900" i="1" smtClean="0"/>
              <a:t>Рот открыть, улыбнуться, Касаясь губ,</a:t>
            </a:r>
          </a:p>
          <a:p>
            <a:pPr marR="0" algn="ctr">
              <a:lnSpc>
                <a:spcPct val="90000"/>
              </a:lnSpc>
            </a:pPr>
            <a:r>
              <a:rPr lang="ru-RU" sz="1900" i="1" smtClean="0"/>
              <a:t> провести по кругу кончиком язычка в одну,</a:t>
            </a:r>
          </a:p>
          <a:p>
            <a:pPr marR="0" algn="ctr">
              <a:lnSpc>
                <a:spcPct val="90000"/>
              </a:lnSpc>
            </a:pPr>
            <a:r>
              <a:rPr lang="ru-RU" sz="1900" i="1" smtClean="0"/>
              <a:t>потом в другую сторону.</a:t>
            </a:r>
          </a:p>
          <a:p>
            <a:pPr marR="0" algn="ctr">
              <a:lnSpc>
                <a:spcPct val="90000"/>
              </a:lnSpc>
            </a:pPr>
            <a:r>
              <a:rPr lang="ru-RU" sz="1900" i="1" smtClean="0"/>
              <a:t>Следить за тем, чтобы подбородок не двигался.</a:t>
            </a:r>
          </a:p>
          <a:p>
            <a:pPr marR="0" algn="ctr">
              <a:lnSpc>
                <a:spcPct val="90000"/>
              </a:lnSpc>
            </a:pPr>
            <a:r>
              <a:rPr lang="ru-RU" sz="1900" i="1" smtClean="0"/>
              <a:t> </a:t>
            </a:r>
          </a:p>
        </p:txBody>
      </p:sp>
      <p:pic>
        <p:nvPicPr>
          <p:cNvPr id="24579" name="Рисунок 5" descr="Image00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4100" y="2690813"/>
            <a:ext cx="47498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46" y="642910"/>
            <a:ext cx="501852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Каменистый путь не прост,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Не жалей – </a:t>
            </a:r>
            <a:r>
              <a:rPr lang="ru-RU" sz="3200" dirty="0" err="1" smtClean="0">
                <a:solidFill>
                  <a:schemeClr val="tx1"/>
                </a:solidFill>
              </a:rPr>
              <a:t>ка</a:t>
            </a:r>
            <a:r>
              <a:rPr lang="ru-RU" sz="3200" dirty="0" smtClean="0">
                <a:solidFill>
                  <a:schemeClr val="tx1"/>
                </a:solidFill>
              </a:rPr>
              <a:t>  ты колес!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1643062"/>
          </a:xfrm>
        </p:spPr>
        <p:txBody>
          <a:bodyPr/>
          <a:lstStyle/>
          <a:p>
            <a:pPr marR="0" algn="ctr"/>
            <a:r>
              <a:rPr lang="ru-RU" sz="2000" i="1" smtClean="0"/>
              <a:t>Рот раскрыть, губы сомкнуты.</a:t>
            </a:r>
          </a:p>
          <a:p>
            <a:pPr marR="0" algn="ctr"/>
            <a:r>
              <a:rPr lang="ru-RU" sz="2000" i="1" smtClean="0"/>
              <a:t>Проводить кончиком язычка по внутренней</a:t>
            </a:r>
          </a:p>
          <a:p>
            <a:pPr marR="0" algn="ctr"/>
            <a:r>
              <a:rPr lang="ru-RU" sz="2000" i="1" smtClean="0"/>
              <a:t>стороне щеки слева, справа, за губами.</a:t>
            </a:r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25603" name="Рисунок 4" descr="Image00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00250"/>
            <a:ext cx="4760913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Начал дождь в стекло стучать.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Время дворники включать.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1857375"/>
          </a:xfrm>
        </p:spPr>
        <p:txBody>
          <a:bodyPr>
            <a:normAutofit/>
          </a:bodyPr>
          <a:lstStyle/>
          <a:p>
            <a:pPr marR="0" algn="ctr">
              <a:lnSpc>
                <a:spcPct val="80000"/>
              </a:lnSpc>
            </a:pPr>
            <a:r>
              <a:rPr lang="ru-RU" sz="1900" i="1" smtClean="0"/>
              <a:t>Рот открыть, улыбнуться. Высунуть язычок.</a:t>
            </a:r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Двигать язычком вправо – влево,</a:t>
            </a:r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касаясь уголков рта.</a:t>
            </a:r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Следить за тем, чтобы язычок двигался по воздуху,</a:t>
            </a:r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не касаясь нижней губы.</a:t>
            </a:r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 </a:t>
            </a:r>
          </a:p>
        </p:txBody>
      </p:sp>
      <p:pic>
        <p:nvPicPr>
          <p:cNvPr id="26627" name="Рисунок 5" descr="Image002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00250"/>
            <a:ext cx="4748212" cy="461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В горку только поднялись-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скорее мчимся вниз.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2143125"/>
          </a:xfrm>
        </p:spPr>
        <p:txBody>
          <a:bodyPr>
            <a:normAutofit/>
          </a:bodyPr>
          <a:lstStyle/>
          <a:p>
            <a:pPr marR="0" algn="ctr">
              <a:lnSpc>
                <a:spcPct val="90000"/>
              </a:lnSpc>
            </a:pPr>
            <a:r>
              <a:rPr lang="ru-RU" sz="2000" i="1" smtClean="0"/>
              <a:t>Рот раскрыть, улыбнуться. Высунуть язычок.</a:t>
            </a:r>
          </a:p>
          <a:p>
            <a:pPr marR="0" algn="ctr">
              <a:lnSpc>
                <a:spcPct val="90000"/>
              </a:lnSpc>
            </a:pPr>
            <a:r>
              <a:rPr lang="ru-RU" sz="2000" i="1" smtClean="0"/>
              <a:t>Поднимать широкий язычок на верхнюю губу,</a:t>
            </a:r>
          </a:p>
          <a:p>
            <a:pPr marR="0" algn="ctr">
              <a:lnSpc>
                <a:spcPct val="90000"/>
              </a:lnSpc>
            </a:pPr>
            <a:r>
              <a:rPr lang="ru-RU" sz="2000" i="1" smtClean="0"/>
              <a:t>опускать на нижнюю. Следить за тем,</a:t>
            </a:r>
          </a:p>
          <a:p>
            <a:pPr marR="0" algn="ctr">
              <a:lnSpc>
                <a:spcPct val="90000"/>
              </a:lnSpc>
            </a:pPr>
            <a:r>
              <a:rPr lang="ru-RU" sz="2000" i="1" smtClean="0"/>
              <a:t>чтобы подбородок не двигался.</a:t>
            </a:r>
          </a:p>
          <a:p>
            <a:pPr marR="0" algn="ctr">
              <a:lnSpc>
                <a:spcPct val="90000"/>
              </a:lnSpc>
            </a:pPr>
            <a:endParaRPr lang="ru-RU" sz="1900" i="1" smtClean="0"/>
          </a:p>
          <a:p>
            <a:pPr marR="0" algn="ctr">
              <a:lnSpc>
                <a:spcPct val="90000"/>
              </a:lnSpc>
            </a:pPr>
            <a:r>
              <a:rPr lang="ru-RU" sz="1900" i="1" smtClean="0"/>
              <a:t> </a:t>
            </a:r>
          </a:p>
        </p:txBody>
      </p:sp>
      <p:pic>
        <p:nvPicPr>
          <p:cNvPr id="27651" name="Рисунок 4" descr="Image002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00250"/>
            <a:ext cx="48133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Мостик выгнулся дугой-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Проезжаем над рекой.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2143125"/>
          </a:xfrm>
        </p:spPr>
        <p:txBody>
          <a:bodyPr>
            <a:normAutofit/>
          </a:bodyPr>
          <a:lstStyle/>
          <a:p>
            <a:pPr marR="0" algn="ctr">
              <a:lnSpc>
                <a:spcPct val="90000"/>
              </a:lnSpc>
            </a:pPr>
            <a:r>
              <a:rPr lang="ru-RU" sz="2200" i="1" smtClean="0"/>
              <a:t>Рот открыть, улыбнуться. Зацепиться кончиком язычка за нижние зубы,</a:t>
            </a:r>
          </a:p>
          <a:p>
            <a:pPr marR="0" algn="ctr">
              <a:lnSpc>
                <a:spcPct val="90000"/>
              </a:lnSpc>
            </a:pPr>
            <a:r>
              <a:rPr lang="ru-RU" sz="2200" i="1" smtClean="0"/>
              <a:t>спинку язычка выгнуть.</a:t>
            </a:r>
          </a:p>
          <a:p>
            <a:pPr marR="0" algn="ctr">
              <a:lnSpc>
                <a:spcPct val="90000"/>
              </a:lnSpc>
            </a:pPr>
            <a:r>
              <a:rPr lang="ru-RU" sz="2200" i="1" smtClean="0"/>
              <a:t>Удерживать данное положение 3 – 5 секунд. </a:t>
            </a:r>
          </a:p>
          <a:p>
            <a:pPr marR="0" algn="ctr">
              <a:lnSpc>
                <a:spcPct val="90000"/>
              </a:lnSpc>
            </a:pPr>
            <a:endParaRPr lang="ru-RU" sz="2100" i="1" smtClean="0"/>
          </a:p>
          <a:p>
            <a:pPr marR="0" algn="ctr">
              <a:lnSpc>
                <a:spcPct val="90000"/>
              </a:lnSpc>
            </a:pPr>
            <a:r>
              <a:rPr lang="ru-RU" sz="2000" i="1" smtClean="0"/>
              <a:t> </a:t>
            </a:r>
          </a:p>
        </p:txBody>
      </p:sp>
      <p:pic>
        <p:nvPicPr>
          <p:cNvPr id="28675" name="Рисунок 5" descr="Image002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71688"/>
            <a:ext cx="47482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Пусть машинка отдохнет.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Нас лошадка подвезет!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2143125"/>
          </a:xfrm>
        </p:spPr>
        <p:txBody>
          <a:bodyPr>
            <a:normAutofit/>
          </a:bodyPr>
          <a:lstStyle/>
          <a:p>
            <a:pPr marR="0" algn="ctr">
              <a:lnSpc>
                <a:spcPct val="90000"/>
              </a:lnSpc>
            </a:pPr>
            <a:r>
              <a:rPr lang="ru-RU" sz="2200" i="1" smtClean="0"/>
              <a:t>Рот открыть,  щелкать язычком,</a:t>
            </a:r>
          </a:p>
          <a:p>
            <a:pPr marR="0" algn="ctr">
              <a:lnSpc>
                <a:spcPct val="90000"/>
              </a:lnSpc>
            </a:pPr>
            <a:r>
              <a:rPr lang="ru-RU" sz="2200" i="1" smtClean="0"/>
              <a:t>присасывая его к верхнему нёбу.</a:t>
            </a:r>
          </a:p>
          <a:p>
            <a:pPr marR="0" algn="ctr">
              <a:lnSpc>
                <a:spcPct val="90000"/>
              </a:lnSpc>
            </a:pPr>
            <a:r>
              <a:rPr lang="ru-RU" sz="2200" i="1" smtClean="0"/>
              <a:t>Следить за тем, чтобы подбородок не двигался. </a:t>
            </a:r>
          </a:p>
          <a:p>
            <a:pPr marR="0" algn="ctr">
              <a:lnSpc>
                <a:spcPct val="90000"/>
              </a:lnSpc>
            </a:pPr>
            <a:endParaRPr lang="ru-RU" sz="2100" i="1" smtClean="0"/>
          </a:p>
          <a:p>
            <a:pPr marR="0" algn="ctr">
              <a:lnSpc>
                <a:spcPct val="90000"/>
              </a:lnSpc>
            </a:pPr>
            <a:r>
              <a:rPr lang="ru-RU" sz="2000" i="1" smtClean="0"/>
              <a:t> </a:t>
            </a:r>
          </a:p>
        </p:txBody>
      </p:sp>
      <p:pic>
        <p:nvPicPr>
          <p:cNvPr id="29699" name="Рисунок 4" descr="Image00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14563"/>
            <a:ext cx="4773613" cy="386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Экскаватор так хорош-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У него огромный ковш!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786563"/>
            <a:ext cx="6022975" cy="2143125"/>
          </a:xfrm>
        </p:spPr>
        <p:txBody>
          <a:bodyPr>
            <a:normAutofit/>
          </a:bodyPr>
          <a:lstStyle/>
          <a:p>
            <a:pPr marR="0" algn="ctr">
              <a:lnSpc>
                <a:spcPct val="80000"/>
              </a:lnSpc>
            </a:pPr>
            <a:r>
              <a:rPr lang="ru-RU" sz="2000" i="1" smtClean="0"/>
              <a:t>Открыть рот. Высунуть язычок</a:t>
            </a:r>
          </a:p>
          <a:p>
            <a:pPr marR="0" algn="ctr">
              <a:lnSpc>
                <a:spcPct val="80000"/>
              </a:lnSpc>
            </a:pPr>
            <a:r>
              <a:rPr lang="ru-RU" sz="2000" i="1" smtClean="0"/>
              <a:t>и приподнять его края, </a:t>
            </a:r>
          </a:p>
          <a:p>
            <a:pPr marR="0" algn="ctr">
              <a:lnSpc>
                <a:spcPct val="80000"/>
              </a:lnSpc>
            </a:pPr>
            <a:r>
              <a:rPr lang="ru-RU" sz="2000" i="1" smtClean="0"/>
              <a:t>чтобы он стал похож на ковш.</a:t>
            </a:r>
          </a:p>
          <a:p>
            <a:pPr marR="0" algn="ctr">
              <a:lnSpc>
                <a:spcPct val="80000"/>
              </a:lnSpc>
            </a:pPr>
            <a:r>
              <a:rPr lang="ru-RU" sz="2000" i="1" smtClean="0"/>
              <a:t>Удерживать язычок в течение 3 – 5 секунд.</a:t>
            </a:r>
          </a:p>
          <a:p>
            <a:pPr marR="0" algn="ctr">
              <a:lnSpc>
                <a:spcPct val="80000"/>
              </a:lnSpc>
            </a:pPr>
            <a:r>
              <a:rPr lang="ru-RU" sz="2000" i="1" smtClean="0"/>
              <a:t> </a:t>
            </a:r>
          </a:p>
          <a:p>
            <a:pPr marR="0" algn="ctr">
              <a:lnSpc>
                <a:spcPct val="80000"/>
              </a:lnSpc>
            </a:pPr>
            <a:endParaRPr lang="ru-RU" sz="1900" i="1" smtClean="0"/>
          </a:p>
          <a:p>
            <a:pPr marR="0" algn="ctr">
              <a:lnSpc>
                <a:spcPct val="80000"/>
              </a:lnSpc>
            </a:pPr>
            <a:r>
              <a:rPr lang="ru-RU" sz="1900" i="1" smtClean="0"/>
              <a:t> </a:t>
            </a:r>
          </a:p>
        </p:txBody>
      </p:sp>
      <p:pic>
        <p:nvPicPr>
          <p:cNvPr id="30723" name="Рисунок 5" descr="Image00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86000"/>
            <a:ext cx="470852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На дороге грязь, как каша.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Не буксуй, машинка наша!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929438"/>
            <a:ext cx="6022975" cy="2071687"/>
          </a:xfrm>
        </p:spPr>
        <p:txBody>
          <a:bodyPr>
            <a:normAutofit/>
          </a:bodyPr>
          <a:lstStyle/>
          <a:p>
            <a:pPr marR="0" algn="ctr">
              <a:lnSpc>
                <a:spcPct val="80000"/>
              </a:lnSpc>
            </a:pPr>
            <a:r>
              <a:rPr lang="ru-RU" sz="2400" i="1" smtClean="0"/>
              <a:t>Рот открыть. Широким язычком быстро проводить вперед-назад по верхней губе.</a:t>
            </a:r>
          </a:p>
          <a:p>
            <a:pPr marR="0" algn="ctr">
              <a:lnSpc>
                <a:spcPct val="80000"/>
              </a:lnSpc>
            </a:pPr>
            <a:r>
              <a:rPr lang="ru-RU" sz="2400" i="1" smtClean="0"/>
              <a:t>Произносить « бл-бл-бл-бл»</a:t>
            </a:r>
          </a:p>
          <a:p>
            <a:pPr marR="0" algn="ctr">
              <a:lnSpc>
                <a:spcPct val="80000"/>
              </a:lnSpc>
            </a:pPr>
            <a:endParaRPr lang="ru-RU" sz="1700" i="1" smtClean="0"/>
          </a:p>
          <a:p>
            <a:pPr marR="0" algn="ctr">
              <a:lnSpc>
                <a:spcPct val="80000"/>
              </a:lnSpc>
            </a:pPr>
            <a:r>
              <a:rPr lang="ru-RU" sz="1700" i="1" smtClean="0"/>
              <a:t> </a:t>
            </a:r>
          </a:p>
          <a:p>
            <a:pPr marR="0" algn="ctr">
              <a:lnSpc>
                <a:spcPct val="80000"/>
              </a:lnSpc>
            </a:pPr>
            <a:endParaRPr lang="ru-RU" sz="1600" i="1" smtClean="0"/>
          </a:p>
          <a:p>
            <a:pPr marR="0" algn="ctr">
              <a:lnSpc>
                <a:spcPct val="80000"/>
              </a:lnSpc>
            </a:pPr>
            <a:r>
              <a:rPr lang="ru-RU" sz="1600" i="1" smtClean="0"/>
              <a:t> </a:t>
            </a:r>
          </a:p>
        </p:txBody>
      </p:sp>
      <p:pic>
        <p:nvPicPr>
          <p:cNvPr id="31747" name="Рисунок 4" descr="Image003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00250"/>
            <a:ext cx="477361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46" y="1714480"/>
            <a:ext cx="5072098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u="sng" dirty="0"/>
              <a:t>Артикуляционная гимнастика </a:t>
            </a:r>
            <a:r>
              <a:rPr lang="ru-RU" sz="2400" dirty="0"/>
              <a:t>—это  ряд упражнений  для мышц  лица, губ, язычка, помогающих  подготовить артикуляционный аппарат  к произношению того или звука, выработать силу, ловкость и точность движений.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Гимнастику для язычка рекомендуется выполнять перед зеркалом. Логопед  показывает образец выполнения упражнения, а ребёнок повторяет за ним. Каждое упражнение необходимо выполнять 5- 7 раз. Продолжительность гимнастики для детей 6-7 лет – 10 минут.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На пути опять преграда,-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Подтолкнуть машинку надо.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929438"/>
            <a:ext cx="6022975" cy="2071687"/>
          </a:xfrm>
        </p:spPr>
        <p:txBody>
          <a:bodyPr>
            <a:normAutofit/>
          </a:bodyPr>
          <a:lstStyle/>
          <a:p>
            <a:pPr marR="0" algn="ctr">
              <a:lnSpc>
                <a:spcPct val="80000"/>
              </a:lnSpc>
            </a:pPr>
            <a:r>
              <a:rPr lang="ru-RU" sz="2200" i="1" smtClean="0"/>
              <a:t>Рот открыть. Улыбнуться.</a:t>
            </a:r>
          </a:p>
          <a:p>
            <a:pPr marR="0" algn="ctr">
              <a:lnSpc>
                <a:spcPct val="80000"/>
              </a:lnSpc>
            </a:pPr>
            <a:r>
              <a:rPr lang="ru-RU" sz="2200" i="1" smtClean="0"/>
              <a:t>Упереться кончиком язычка в верхние зубы,</a:t>
            </a:r>
          </a:p>
          <a:p>
            <a:pPr marR="0" algn="ctr">
              <a:lnSpc>
                <a:spcPct val="80000"/>
              </a:lnSpc>
            </a:pPr>
            <a:r>
              <a:rPr lang="ru-RU" sz="2200" i="1" smtClean="0"/>
              <a:t>ритмично их толкать 5 – 7 раз. </a:t>
            </a:r>
          </a:p>
          <a:p>
            <a:pPr marR="0" algn="ctr">
              <a:lnSpc>
                <a:spcPct val="80000"/>
              </a:lnSpc>
            </a:pPr>
            <a:endParaRPr lang="ru-RU" sz="1700" i="1" smtClean="0"/>
          </a:p>
          <a:p>
            <a:pPr marR="0" algn="ctr">
              <a:lnSpc>
                <a:spcPct val="80000"/>
              </a:lnSpc>
            </a:pPr>
            <a:r>
              <a:rPr lang="ru-RU" sz="1700" i="1" smtClean="0"/>
              <a:t> </a:t>
            </a:r>
          </a:p>
          <a:p>
            <a:pPr marR="0" algn="ctr">
              <a:lnSpc>
                <a:spcPct val="80000"/>
              </a:lnSpc>
            </a:pPr>
            <a:endParaRPr lang="ru-RU" sz="1600" i="1" smtClean="0"/>
          </a:p>
          <a:p>
            <a:pPr marR="0" algn="ctr">
              <a:lnSpc>
                <a:spcPct val="80000"/>
              </a:lnSpc>
            </a:pPr>
            <a:r>
              <a:rPr lang="ru-RU" sz="1600" i="1" smtClean="0"/>
              <a:t> </a:t>
            </a:r>
          </a:p>
        </p:txBody>
      </p:sp>
      <p:pic>
        <p:nvPicPr>
          <p:cNvPr id="32771" name="Рисунок 5" descr="Image00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71688"/>
            <a:ext cx="4748212" cy="447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Не заводится мотор.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Почини его, шофер!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37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открыть. Широкий расслабленный язычок</a:t>
            </a:r>
          </a:p>
          <a:p>
            <a:pPr marR="0" algn="ctr"/>
            <a:r>
              <a:rPr lang="ru-RU" sz="2000" i="1" smtClean="0"/>
              <a:t>положить на нижнюю губу. Ритмично закрывать</a:t>
            </a:r>
          </a:p>
          <a:p>
            <a:pPr marR="0" algn="ctr"/>
            <a:r>
              <a:rPr lang="ru-RU" sz="2000" i="1" smtClean="0"/>
              <a:t>и открывать рот, произнося «па-па-па»</a:t>
            </a:r>
          </a:p>
          <a:p>
            <a:pPr marR="0" algn="ctr"/>
            <a:r>
              <a:rPr lang="ru-RU" sz="2000" i="1" smtClean="0"/>
              <a:t>Следить, чтобы язычок лежал на нижней губе,</a:t>
            </a:r>
          </a:p>
          <a:p>
            <a:pPr marR="0" algn="ctr"/>
            <a:r>
              <a:rPr lang="ru-RU" sz="2000" i="1" smtClean="0"/>
              <a:t>не уходил в ротовую полость.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3795" name="Рисунок 5" descr="Image00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214563"/>
            <a:ext cx="4721225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Нужно нам капот открыть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машину починить.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48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открыть, присосать широкий язычок</a:t>
            </a:r>
          </a:p>
          <a:p>
            <a:pPr marR="0" algn="ctr"/>
            <a:r>
              <a:rPr lang="ru-RU" sz="2000" i="1" smtClean="0"/>
              <a:t>к верхнему нёбу так, чтобы хорошо натянулась уздечка.</a:t>
            </a:r>
          </a:p>
          <a:p>
            <a:pPr marR="0" algn="ctr"/>
            <a:r>
              <a:rPr lang="ru-RU" sz="2000" i="1" smtClean="0"/>
              <a:t>Удерживать данное положение язычка</a:t>
            </a:r>
          </a:p>
          <a:p>
            <a:pPr marR="0" algn="ctr"/>
            <a:r>
              <a:rPr lang="ru-RU" sz="2000" i="1" smtClean="0"/>
              <a:t>в течение 5 – 10 секунд.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4819" name="Рисунок 4" descr="Image003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71688"/>
            <a:ext cx="476091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Поработаем насосом-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Подкачаем все колеса!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584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открыть, присосать широкий язычок</a:t>
            </a:r>
          </a:p>
          <a:p>
            <a:pPr marR="0" algn="ctr"/>
            <a:r>
              <a:rPr lang="ru-RU" sz="2000" i="1" smtClean="0"/>
              <a:t>к верхнему нёбу так, чтобы хорошо натянулась уздечка.</a:t>
            </a:r>
          </a:p>
          <a:p>
            <a:pPr marR="0" algn="ctr"/>
            <a:r>
              <a:rPr lang="ru-RU" sz="2000" i="1" smtClean="0"/>
              <a:t>Ритмично закрывать и открывать рот,</a:t>
            </a:r>
          </a:p>
          <a:p>
            <a:pPr marR="0" algn="ctr"/>
            <a:r>
              <a:rPr lang="ru-RU" sz="2000" i="1" smtClean="0"/>
              <a:t>не отрывая язычок от нёба.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5843" name="Рисунок 5" descr="Image003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357438"/>
            <a:ext cx="4787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Щетки тут взялись за дело,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машина заблестела.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686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открыть, улыбнуться.</a:t>
            </a:r>
          </a:p>
          <a:p>
            <a:pPr marR="0" algn="ctr"/>
            <a:r>
              <a:rPr lang="ru-RU" sz="2000" i="1" smtClean="0"/>
              <a:t>Кончиком язычка проводить влево – вправо</a:t>
            </a:r>
          </a:p>
          <a:p>
            <a:pPr marR="0" algn="ctr"/>
            <a:r>
              <a:rPr lang="ru-RU" sz="2000" i="1" smtClean="0"/>
              <a:t>по внутренней стороне верхних,</a:t>
            </a:r>
          </a:p>
          <a:p>
            <a:pPr marR="0" algn="ctr"/>
            <a:r>
              <a:rPr lang="ru-RU" sz="2000" i="1" smtClean="0"/>
              <a:t>а затем нижних зубов.</a:t>
            </a:r>
          </a:p>
          <a:p>
            <a:pPr marR="0" algn="ctr"/>
            <a:r>
              <a:rPr lang="ru-RU" sz="2000" i="1" smtClean="0"/>
              <a:t>Выполнить движение 5 – 10 раз.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6867" name="Рисунок 6" descr="Image00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286000"/>
            <a:ext cx="5027612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Кисточкой машину красим,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Будет всех она прекрасней.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789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открыть, Провести кончиком язычка</a:t>
            </a:r>
          </a:p>
          <a:p>
            <a:pPr marR="0" algn="ctr"/>
            <a:r>
              <a:rPr lang="ru-RU" sz="2000" i="1" smtClean="0"/>
              <a:t>вперед – назад по нёбу</a:t>
            </a:r>
          </a:p>
          <a:p>
            <a:pPr marR="0" algn="ctr"/>
            <a:r>
              <a:rPr lang="ru-RU" sz="2000" i="1" smtClean="0"/>
              <a:t>Выполнить движение  5 – 7 раз.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7891" name="Рисунок 4" descr="Image00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357438"/>
            <a:ext cx="4773612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По пути заедем в порт.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Погуди нам, пароход.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89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572250"/>
            <a:ext cx="6022975" cy="2071688"/>
          </a:xfrm>
        </p:spPr>
        <p:txBody>
          <a:bodyPr/>
          <a:lstStyle/>
          <a:p>
            <a:pPr marR="0" algn="ctr"/>
            <a:r>
              <a:rPr lang="ru-RU" sz="2000" i="1" smtClean="0"/>
              <a:t>Рот приоткрыть, улыбнуться.</a:t>
            </a:r>
          </a:p>
          <a:p>
            <a:pPr marR="0" algn="ctr"/>
            <a:r>
              <a:rPr lang="ru-RU" sz="2000" i="1" smtClean="0"/>
              <a:t>Кончик язычка поставить на верхние зубки</a:t>
            </a:r>
          </a:p>
          <a:p>
            <a:pPr marR="0" algn="ctr"/>
            <a:r>
              <a:rPr lang="ru-RU" sz="2000" i="1" smtClean="0"/>
              <a:t>с внутренней стороны,</a:t>
            </a:r>
          </a:p>
          <a:p>
            <a:pPr marR="0" algn="ctr"/>
            <a:r>
              <a:rPr lang="ru-RU" sz="2000" i="1" smtClean="0"/>
              <a:t>Гудеть горлышком: «ы-ы-ы»</a:t>
            </a:r>
          </a:p>
          <a:p>
            <a:pPr marR="0" algn="ctr"/>
            <a:r>
              <a:rPr lang="ru-RU" sz="2000" i="1" smtClean="0"/>
              <a:t>Выполнять 3 – 5 секунд.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8915" name="Рисунок 5" descr="Image004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928813"/>
            <a:ext cx="4773612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Радостно мотор шумит-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К дому путь теперь лежит!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99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6929438"/>
            <a:ext cx="6215062" cy="1571625"/>
          </a:xfrm>
        </p:spPr>
        <p:txBody>
          <a:bodyPr/>
          <a:lstStyle/>
          <a:p>
            <a:pPr marR="0" algn="ctr"/>
            <a:r>
              <a:rPr lang="ru-RU" sz="2400" i="1" smtClean="0"/>
              <a:t>Подуть на сомкнутые расслабленные губы:</a:t>
            </a:r>
          </a:p>
          <a:p>
            <a:pPr marR="0" algn="ctr"/>
            <a:r>
              <a:rPr lang="ru-RU" sz="2400" i="1" smtClean="0"/>
              <a:t>«бр-бр-бр-бр» 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39939" name="Рисунок 4" descr="Image004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71688"/>
            <a:ext cx="4787900" cy="455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56" y="642910"/>
            <a:ext cx="5715040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Закрывается гараж.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Путь теперь окончен наш.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096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625" y="6643688"/>
            <a:ext cx="6022975" cy="2071687"/>
          </a:xfrm>
        </p:spPr>
        <p:txBody>
          <a:bodyPr/>
          <a:lstStyle/>
          <a:p>
            <a:pPr marR="0" algn="ctr"/>
            <a:r>
              <a:rPr lang="ru-RU" sz="2400" i="1" smtClean="0"/>
              <a:t>Рот открыт, язычок спокойно лежит</a:t>
            </a:r>
          </a:p>
          <a:p>
            <a:pPr marR="0" algn="ctr"/>
            <a:r>
              <a:rPr lang="ru-RU" sz="2400" i="1" smtClean="0"/>
              <a:t>внутри полости рта.</a:t>
            </a:r>
          </a:p>
          <a:p>
            <a:pPr marR="0" algn="ctr"/>
            <a:r>
              <a:rPr lang="ru-RU" sz="2400" i="1" smtClean="0"/>
              <a:t>Медленно закрыть рот.</a:t>
            </a:r>
          </a:p>
          <a:p>
            <a:pPr marR="0" algn="ctr"/>
            <a:endParaRPr lang="ru-RU" sz="2200" i="1" smtClean="0"/>
          </a:p>
          <a:p>
            <a:pPr marR="0" algn="ctr"/>
            <a:r>
              <a:rPr lang="ru-RU" sz="2200" i="1" smtClean="0"/>
              <a:t> </a:t>
            </a:r>
          </a:p>
          <a:p>
            <a:pPr marR="0" algn="ctr"/>
            <a:endParaRPr lang="ru-RU" sz="2100" i="1" smtClean="0"/>
          </a:p>
          <a:p>
            <a:pPr marR="0" algn="ctr"/>
            <a:r>
              <a:rPr lang="ru-RU" sz="2000" i="1" smtClean="0"/>
              <a:t> </a:t>
            </a:r>
          </a:p>
        </p:txBody>
      </p:sp>
      <p:pic>
        <p:nvPicPr>
          <p:cNvPr id="40963" name="Рисунок 4" descr="Image00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000250"/>
            <a:ext cx="4748212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84" y="1785918"/>
            <a:ext cx="4714908" cy="60016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Для того  чтобы повысить интерес мальчиков  к выполнению сложных  и рутинных упражнений, превратить каждодневные тренировки  в весёлое увлекательное путешествие,  мы предлагаем игру с машинкой. Губы в этой игре становятся и гаражом и мотором. Язычок превращается то в машинку, то в мостик, то в дорогу. В пути нас ждут  и поломка, и починка, встречи  с лошадкой и экскаватором  и ещё много всего интересного.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Гараж двери открывает 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И машина выезжает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57372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Спокойно открыть рот, подержать его отрытым 3-5 секунд, медленно закрыть рот. </a:t>
            </a:r>
          </a:p>
        </p:txBody>
      </p:sp>
      <p:pic>
        <p:nvPicPr>
          <p:cNvPr id="16387" name="Рисунок 4" descr="Image0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0" y="2471738"/>
            <a:ext cx="4762500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Улыбается машинка-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У нее помыта спинка!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74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57372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Растянуть губы в улыбку, показать все зубки.</a:t>
            </a:r>
          </a:p>
          <a:p>
            <a:pPr marR="0" algn="ctr"/>
            <a:r>
              <a:rPr lang="ru-RU" sz="2000" i="1" smtClean="0"/>
              <a:t>Челюсти сомкнуты. </a:t>
            </a:r>
          </a:p>
        </p:txBody>
      </p:sp>
      <p:pic>
        <p:nvPicPr>
          <p:cNvPr id="17411" name="Рисунок 5" descr="Image0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5050" y="2135188"/>
            <a:ext cx="47879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У машины есть труба-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Очень длинная она!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57372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Вытянуть губы вперед в виде трубы. </a:t>
            </a:r>
          </a:p>
        </p:txBody>
      </p:sp>
      <p:pic>
        <p:nvPicPr>
          <p:cNvPr id="18435" name="Рисунок 5" descr="Image00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192338"/>
            <a:ext cx="4772025" cy="475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Это сытая машина.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Баки, полные бензина.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1945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57372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Надуть щечки, удерживать внутри полости рта  воздух в течение 3 - 5 секунд. </a:t>
            </a:r>
          </a:p>
        </p:txBody>
      </p:sp>
      <p:pic>
        <p:nvPicPr>
          <p:cNvPr id="19459" name="Рисунок 5" descr="Image00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535238"/>
            <a:ext cx="4772025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25124" y="785786"/>
            <a:ext cx="4735034" cy="110014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Посмотрите – </a:t>
            </a:r>
            <a:r>
              <a:rPr lang="ru-RU" sz="3200" dirty="0" err="1" smtClean="0">
                <a:solidFill>
                  <a:schemeClr val="tx1"/>
                </a:solidFill>
              </a:rPr>
              <a:t>ка</a:t>
            </a:r>
            <a:r>
              <a:rPr lang="ru-RU" sz="3200" dirty="0" smtClean="0">
                <a:solidFill>
                  <a:schemeClr val="tx1"/>
                </a:solidFill>
              </a:rPr>
              <a:t> машина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Похудела без бензина.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048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5737225" cy="1071562"/>
          </a:xfrm>
        </p:spPr>
        <p:txBody>
          <a:bodyPr/>
          <a:lstStyle/>
          <a:p>
            <a:pPr marR="0" algn="ctr"/>
            <a:r>
              <a:rPr lang="ru-RU" sz="2000" i="1" smtClean="0"/>
              <a:t>Втянуть щечки между зубами в полость рта,</a:t>
            </a:r>
          </a:p>
          <a:p>
            <a:pPr marR="0" algn="ctr"/>
            <a:r>
              <a:rPr lang="ru-RU" sz="2000" i="1" smtClean="0"/>
              <a:t>Губы сомкнуты.Удерживать щечки внутри полости рта в течение 3 – 6 секунд.  </a:t>
            </a:r>
          </a:p>
        </p:txBody>
      </p:sp>
      <p:pic>
        <p:nvPicPr>
          <p:cNvPr id="20483" name="Рисунок 5" descr="Image00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259013"/>
            <a:ext cx="477202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32" y="642910"/>
            <a:ext cx="5429288" cy="1357322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Вот широкая дорога,</a:t>
            </a:r>
            <a:br>
              <a:rPr lang="ru-RU" sz="3200" dirty="0" smtClean="0">
                <a:solidFill>
                  <a:schemeClr val="tx1"/>
                </a:solidFill>
              </a:rPr>
            </a:br>
            <a:r>
              <a:rPr lang="ru-RU" sz="3200" dirty="0" smtClean="0">
                <a:solidFill>
                  <a:schemeClr val="tx1"/>
                </a:solidFill>
              </a:rPr>
              <a:t>Здесь машин проедет </a:t>
            </a:r>
            <a:r>
              <a:rPr lang="ru-RU" sz="3600" dirty="0" smtClean="0">
                <a:solidFill>
                  <a:schemeClr val="tx1"/>
                </a:solidFill>
              </a:rPr>
              <a:t>много</a:t>
            </a:r>
            <a:r>
              <a:rPr lang="ru-RU" sz="3200" dirty="0" smtClean="0">
                <a:solidFill>
                  <a:schemeClr val="tx1"/>
                </a:solidFill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2150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500" y="7358063"/>
            <a:ext cx="6000750" cy="1071562"/>
          </a:xfrm>
        </p:spPr>
        <p:txBody>
          <a:bodyPr/>
          <a:lstStyle/>
          <a:p>
            <a:pPr marR="0" algn="ctr"/>
            <a:r>
              <a:rPr lang="ru-RU" sz="2000" i="1" smtClean="0"/>
              <a:t>Открыть рот, высунуть широкий расслабленный язычок так, чтобы он лежал на нижней губе.</a:t>
            </a:r>
          </a:p>
          <a:p>
            <a:pPr marR="0" algn="ctr"/>
            <a:r>
              <a:rPr lang="ru-RU" sz="2000" i="1" smtClean="0"/>
              <a:t>Удерживать язычок на нижней губе  3 – 5 секунд. </a:t>
            </a:r>
          </a:p>
        </p:txBody>
      </p:sp>
      <p:pic>
        <p:nvPicPr>
          <p:cNvPr id="21507" name="Рисунок 5" descr="Image00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0" y="2284413"/>
            <a:ext cx="482600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</TotalTime>
  <Words>541</Words>
  <Application>Microsoft Office PowerPoint</Application>
  <PresentationFormat>Экран (4:3)</PresentationFormat>
  <Paragraphs>133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Constantia</vt:lpstr>
      <vt:lpstr>Arial</vt:lpstr>
      <vt:lpstr>Calibri</vt:lpstr>
      <vt:lpstr>Wingdings 2</vt:lpstr>
      <vt:lpstr>Поток</vt:lpstr>
      <vt:lpstr>Поток</vt:lpstr>
      <vt:lpstr>Поток</vt:lpstr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ЗАО "Автодорстрой"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1</cp:lastModifiedBy>
  <cp:revision>39</cp:revision>
  <dcterms:created xsi:type="dcterms:W3CDTF">2013-03-11T04:00:08Z</dcterms:created>
  <dcterms:modified xsi:type="dcterms:W3CDTF">2020-05-07T13:27:31Z</dcterms:modified>
</cp:coreProperties>
</file>