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556" r:id="rId2"/>
    <p:sldId id="585" r:id="rId3"/>
    <p:sldId id="547" r:id="rId4"/>
    <p:sldId id="558" r:id="rId5"/>
    <p:sldId id="495" r:id="rId6"/>
    <p:sldId id="586" r:id="rId7"/>
    <p:sldId id="587" r:id="rId8"/>
    <p:sldId id="549" r:id="rId9"/>
    <p:sldId id="588" r:id="rId10"/>
    <p:sldId id="589" r:id="rId11"/>
    <p:sldId id="614" r:id="rId12"/>
    <p:sldId id="590" r:id="rId13"/>
    <p:sldId id="615" r:id="rId14"/>
    <p:sldId id="606" r:id="rId15"/>
    <p:sldId id="611" r:id="rId16"/>
    <p:sldId id="573" r:id="rId17"/>
    <p:sldId id="571" r:id="rId18"/>
    <p:sldId id="591" r:id="rId19"/>
    <p:sldId id="616" r:id="rId20"/>
    <p:sldId id="592" r:id="rId21"/>
    <p:sldId id="584" r:id="rId22"/>
    <p:sldId id="577" r:id="rId23"/>
    <p:sldId id="576" r:id="rId24"/>
    <p:sldId id="578" r:id="rId25"/>
    <p:sldId id="593" r:id="rId26"/>
    <p:sldId id="560" r:id="rId27"/>
    <p:sldId id="575" r:id="rId28"/>
    <p:sldId id="595" r:id="rId29"/>
    <p:sldId id="609" r:id="rId30"/>
    <p:sldId id="566" r:id="rId31"/>
    <p:sldId id="596" r:id="rId32"/>
    <p:sldId id="620" r:id="rId33"/>
    <p:sldId id="604" r:id="rId34"/>
    <p:sldId id="597" r:id="rId35"/>
    <p:sldId id="618" r:id="rId36"/>
    <p:sldId id="619" r:id="rId37"/>
    <p:sldId id="607" r:id="rId38"/>
    <p:sldId id="602" r:id="rId39"/>
    <p:sldId id="613" r:id="rId40"/>
    <p:sldId id="583" r:id="rId41"/>
    <p:sldId id="580" r:id="rId42"/>
    <p:sldId id="610" r:id="rId43"/>
    <p:sldId id="617" r:id="rId44"/>
    <p:sldId id="601" r:id="rId45"/>
    <p:sldId id="555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88" autoAdjust="0"/>
    <p:restoredTop sz="86997" autoAdjust="0"/>
  </p:normalViewPr>
  <p:slideViewPr>
    <p:cSldViewPr>
      <p:cViewPr varScale="1">
        <p:scale>
          <a:sx n="76" d="100"/>
          <a:sy n="76" d="100"/>
        </p:scale>
        <p:origin x="102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0E63750-D77B-431E-86F4-ACB82533F3F1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AFC2C46-5177-443A-B303-D2361CA2F6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485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ABBE22-1FAD-4899-AA47-80BB19630A7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16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FC2C46-5177-443A-B303-D2361CA2F6C3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00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2ACED-CC32-42D9-88B9-4C687C0D347A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161BE-3E15-420F-B36A-FDFDB82838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238B1-7BD6-4B04-B0D5-2C9259C9433A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0FEC4-C933-4932-9546-E9C8F07C6C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A29D0-2D39-4D07-AE2F-1D47D17767EB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B2811-B616-4F69-B8CA-657387C3A9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743D5-42D7-45D8-A9C5-9CA4332AC4FC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EE5AD-3D8D-4B97-90EB-F587CA221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22336-A72F-41B1-8EC8-D77EF8C0F57C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378C8-86CA-42F7-A125-21B7FA80DD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50B8A-1D95-402E-8152-BE5A872742B7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511B2-EBB5-4957-B23A-3EEB793E56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AC5CA-6C4B-4FE2-9D60-C127465DBD73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14C22-BDBD-4899-9E7D-755C9394D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B6541-D72B-4115-BFA0-9469C6DD7EBA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1EB6-0788-4966-82D7-22F6C4BD7E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4B02F-F9B8-479F-98A5-AD6A4C23EA3C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7CBB6-A83D-43E6-BA6C-96C4489158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D239-0083-4B97-B6C1-89D8EFBAD821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231CC-D4DB-4257-A18D-62422248B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0891F-41AC-40DD-865D-AE9568E485CE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1D636-D5AD-49AE-BC31-0983B5C39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5F0A1B-4C7F-4D50-8B10-6E8367ED9324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0B8937-C1D5-4B7A-8587-F47E9B435F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7" r:id="rId2"/>
    <p:sldLayoutId id="2147483673" r:id="rId3"/>
    <p:sldLayoutId id="2147483668" r:id="rId4"/>
    <p:sldLayoutId id="2147483669" r:id="rId5"/>
    <p:sldLayoutId id="2147483670" r:id="rId6"/>
    <p:sldLayoutId id="2147483674" r:id="rId7"/>
    <p:sldLayoutId id="2147483675" r:id="rId8"/>
    <p:sldLayoutId id="2147483676" r:id="rId9"/>
    <p:sldLayoutId id="2147483671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mbr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mbr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mbr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mbr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2088232"/>
          </a:xfrm>
        </p:spPr>
        <p:txBody>
          <a:bodyPr/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Министерство труда и социального развития Краснодарского края</a:t>
            </a:r>
            <a:br>
              <a:rPr lang="ru-RU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ru-RU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Государственное казенное учреждение социального обслуживания Краснодарского края «Краснодарский реабилитационный центр для детей</a:t>
            </a:r>
            <a:br>
              <a:rPr lang="ru-RU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и подростков с ограниченными возможностями»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06" y="2348880"/>
            <a:ext cx="4320479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92896"/>
            <a:ext cx="4392488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66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124744"/>
            <a:ext cx="8208912" cy="30963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900" dirty="0"/>
              <a:t>	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 диагностику уровня развития и навыков ребенка, составление индивидуального плана комплексной социальной психолого-педагогической реабилитации;</a:t>
            </a:r>
          </a:p>
          <a:p>
            <a:pPr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	- проведение психолого-педагогической коррекции;</a:t>
            </a:r>
          </a:p>
          <a:p>
            <a:pPr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	- организацию досуга детей с ограниченными возможностями;</a:t>
            </a:r>
          </a:p>
          <a:p>
            <a:pPr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	- социально-психологический и социально-педагогический патронаж семей;</a:t>
            </a:r>
          </a:p>
          <a:p>
            <a:pPr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    - прием детей ранней помощи;</a:t>
            </a:r>
          </a:p>
          <a:p>
            <a:pPr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	- психологическое консультирование родителей.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Отделение психолого-педагогической реабилитации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осуществляет:</a:t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3802"/>
          <a:stretch/>
        </p:blipFill>
        <p:spPr>
          <a:xfrm rot="5400000">
            <a:off x="6198003" y="3992110"/>
            <a:ext cx="2777740" cy="27552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0" b="12201"/>
          <a:stretch/>
        </p:blipFill>
        <p:spPr>
          <a:xfrm>
            <a:off x="2987824" y="4117274"/>
            <a:ext cx="2852043" cy="26413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00051"/>
            <a:ext cx="2139702" cy="265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16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592" y="3848625"/>
            <a:ext cx="3374992" cy="2643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006"/>
            <a:ext cx="4499992" cy="337499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10256"/>
            <a:ext cx="3672408" cy="307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0737"/>
            <a:ext cx="16827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866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27584" y="1124744"/>
            <a:ext cx="7408333" cy="2880320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медицинское обследование детей с ограниченными возможностями и разработку индивидуальных планов социально-медицинской реабилитации;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проведение реабилитационных мероприятий медицинского характера в соответствии с индивидуальными программами реабилитации;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проведение просветительской деятельности и организация квалифицированного медицинского консультирования;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выдачу в прокат реабилитационного оборудования;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проведение мероприятий, направленных на профилактику инвалидности.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Отделение социально-медицинской реабилитации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осуществляет</a:t>
            </a:r>
            <a:r>
              <a:rPr lang="ru-RU" sz="2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b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3"/>
            <a:ext cx="3346450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78327"/>
            <a:ext cx="2352675" cy="30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426" y="3757400"/>
            <a:ext cx="2609850" cy="308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144016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427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628800"/>
            <a:ext cx="2880320" cy="41275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88" y="1854128"/>
            <a:ext cx="3480688" cy="332185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2521646" cy="384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784470"/>
            <a:ext cx="2444563" cy="37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40412"/>
            <a:ext cx="16827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65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78660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Занятия в зале ЛФК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6401"/>
          <a:stretch/>
        </p:blipFill>
        <p:spPr>
          <a:xfrm rot="5400000">
            <a:off x="1402853" y="1011893"/>
            <a:ext cx="2602114" cy="27333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25850"/>
          <a:stretch/>
        </p:blipFill>
        <p:spPr>
          <a:xfrm rot="5400000">
            <a:off x="5196575" y="864354"/>
            <a:ext cx="2620140" cy="3068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697" y="4039556"/>
            <a:ext cx="3068604" cy="23014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580" y="4060246"/>
            <a:ext cx="3044957" cy="22837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0" r="3801"/>
          <a:stretch/>
        </p:blipFill>
        <p:spPr>
          <a:xfrm rot="5400000">
            <a:off x="3253982" y="3701031"/>
            <a:ext cx="2627724" cy="268138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0" y="260648"/>
            <a:ext cx="16827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434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80801"/>
            <a:ext cx="3240360" cy="304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324036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57" y="3963643"/>
            <a:ext cx="3456383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6891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86" y="1627723"/>
            <a:ext cx="2640013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042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pc="50" dirty="0">
                <a:ln w="11430"/>
                <a:solidFill>
                  <a:schemeClr val="tx1"/>
                </a:solidFill>
              </a:rPr>
              <a:t>Физио-терапевтический кабинет</a:t>
            </a:r>
          </a:p>
        </p:txBody>
      </p:sp>
      <p:pic>
        <p:nvPicPr>
          <p:cNvPr id="12293" name="Picture 5" descr="C:\Users\Амельчинко\Desktop\Фото-слайды\S2010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148836"/>
            <a:ext cx="194421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4" name="Picture 6" descr="C:\Users\Амельчинко\Desktop\Фото-слайды\100_39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412776"/>
            <a:ext cx="2448272" cy="183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Амельчинко\Desktop\Рабочий стол№1\Раб стол старого ПК\Амельченко1\БУКЛЕТ  ГКУ\СМР\100_19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1829" y="1556776"/>
            <a:ext cx="2736286" cy="236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967" y="3997180"/>
            <a:ext cx="24320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70698"/>
            <a:ext cx="2182813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418" y="3762751"/>
            <a:ext cx="223678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538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pc="50" dirty="0">
                <a:ln w="11430"/>
                <a:solidFill>
                  <a:schemeClr val="tx1"/>
                </a:solidFill>
              </a:rPr>
              <a:t>Галокамера</a:t>
            </a:r>
          </a:p>
        </p:txBody>
      </p:sp>
      <p:pic>
        <p:nvPicPr>
          <p:cNvPr id="16386" name="Picture 2" descr="C:\Users\Амельчинко\Desktop\Фото-слайды\100_3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832664"/>
            <a:ext cx="3131840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Picture 3" descr="C:\Users\Амельчинко\Desktop\Фото-слайды\100_3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224232"/>
            <a:ext cx="1860480" cy="248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C:\Users\Амельчинко\Desktop\Рабочий стол№1\Раб стол старого ПК\Амельченко 2\Фотоотчет\100SSCAM\S201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20316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35614"/>
            <a:ext cx="410845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3235"/>
            <a:ext cx="16891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475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764704"/>
            <a:ext cx="8857260" cy="367895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/>
              <a:t>	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реализацию индивидуальных программ реабилитации детей и подростков с ограниченными возможностями;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прогнозирование реабилитационного потенциала;  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формирование у детей навыков общения, здорового образа жизни, общежитейских навыков и умений;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обучение детей правильному поведению в быту и общественных местах, самоконтролю и другим формам общественной жизнедеятельности;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социально-реабилитационную работу с родителями детей и подростков, взятых на обслуживание в отделение.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57058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Отделение дневного пребывания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осуществляет:</a:t>
            </a:r>
            <a:b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19348"/>
            <a:ext cx="2500313" cy="263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77072"/>
            <a:ext cx="2468563" cy="261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Z:\Зубарева В.Б\ППР\фото\IMG-20240208-WA0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19348"/>
            <a:ext cx="2389244" cy="25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225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35" y="380382"/>
            <a:ext cx="2304256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1" y="548680"/>
            <a:ext cx="2243137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Z:\Зубарева В.Б\07-02-2024_15-19-58\IMG-20240207-WA0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147" y="1722619"/>
            <a:ext cx="3820988" cy="468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Зубарева В.Б\07-02-2024_15-19-58\IMG-20240207-WA00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9" y="3516194"/>
            <a:ext cx="2432559" cy="31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58" y="380381"/>
            <a:ext cx="16827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Z:\Зубарева В.Б\ППР\фото\IMG-20240208-WA01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804168"/>
            <a:ext cx="20610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995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971600" y="2276872"/>
            <a:ext cx="7408333" cy="3450696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	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Муниципальное учреждение «Реабилитационный центр для детей и подростков с ограниченными возможностями» создано в ноябре 2004 года, в соответствии с Постановлением главы муниципального образования город Краснодар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0002"/>
            <a:ext cx="1682642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83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755576" y="3573016"/>
            <a:ext cx="7408333" cy="328498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i="1" dirty="0"/>
              <a:t>	</a:t>
            </a:r>
          </a:p>
          <a:p>
            <a:pPr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реализацию индивидуальных программ реабилитации детей и подростков с ограниченными возможностями;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оказание квалифицированной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социально-медико-психолого-педагогической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помощи детям и подросткам с ограниченными возможностями, направленной на полную и своевременную их социальную реабилитацию и адаптацию, в условиях круглосуточного пребывания;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проведение мероприятий, направленных на социализацию детей и подростков с ограниченными возможностями, профилактики инвалидности;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организацию работы по созданию доброжелательного микроклимата в отделении;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определение исходного уровня здоровья и психики ребенка, прогнозирование реабилитационного потенциала;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социально-реабилитационную работу с родителями детей и подростков, взятых на обслуживание в отделение.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Стационарное отделение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осуществляет:</a:t>
            </a:r>
            <a:b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7"/>
          <a:stretch/>
        </p:blipFill>
        <p:spPr>
          <a:xfrm rot="5400000">
            <a:off x="161348" y="1574955"/>
            <a:ext cx="2442569" cy="21182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4850"/>
          <a:stretch/>
        </p:blipFill>
        <p:spPr>
          <a:xfrm rot="5400000">
            <a:off x="2933860" y="1273444"/>
            <a:ext cx="2638237" cy="2479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r="21650"/>
          <a:stretch/>
        </p:blipFill>
        <p:spPr>
          <a:xfrm rot="5400000">
            <a:off x="6346584" y="1438390"/>
            <a:ext cx="2410033" cy="235880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57" y="165316"/>
            <a:ext cx="16827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364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Зубарева В.Б\Новая папка\IMG-20230816-WA0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1"/>
            <a:ext cx="3528392" cy="198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Зубарева В.Б\Новая папка\IMG-20231103-WA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7067"/>
            <a:ext cx="2720901" cy="415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Зубарева В.Б\ППР\IMG-20231003-WA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3902"/>
            <a:ext cx="2304256" cy="316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Зубарева В.Б\ППР\IMG-20231124-WA00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358" y="4221088"/>
            <a:ext cx="3168352" cy="182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73132"/>
            <a:ext cx="2502051" cy="179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7067"/>
            <a:ext cx="1971981" cy="304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0" y="188640"/>
            <a:ext cx="16827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540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453099F8-92A6-100A-CD46-46817EA18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060848"/>
            <a:ext cx="8147248" cy="424847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2529"/>
                </a:solidFill>
                <a:effectLst/>
                <a:latin typeface="Conv_ALS Sector Regular"/>
              </a:rPr>
              <a:t>помогают справиться с тревожностью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2529"/>
                </a:solidFill>
                <a:effectLst/>
                <a:latin typeface="Conv_ALS Sector Regular"/>
              </a:rPr>
              <a:t>привлекают команду специалистов ранней помощи, которые оценят возможности и способности ребенка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2529"/>
                </a:solidFill>
                <a:effectLst/>
                <a:latin typeface="Conv_ALS Sector Regular"/>
              </a:rPr>
              <a:t>помогают ребенку самостоятельно приобрести необходимые навыки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2529"/>
                </a:solidFill>
                <a:effectLst/>
                <a:latin typeface="Conv_ALS Sector Regular"/>
              </a:rPr>
              <a:t>обучают окружающих ребенка людей тому, как правильно с ним взаимодействовать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2529"/>
                </a:solidFill>
                <a:effectLst/>
                <a:latin typeface="Conv_ALS Sector Regular"/>
              </a:rPr>
              <a:t>разрабатывают и реализовывают индивидуальную программу ранней помощи — ИПРП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8995197-0F61-CA05-2616-754BC688A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0" i="0" dirty="0">
                <a:solidFill>
                  <a:schemeClr val="tx1"/>
                </a:solidFill>
                <a:effectLst/>
                <a:latin typeface="Conv_ALS Sector Regular"/>
              </a:rPr>
              <a:t>Какие услуги оказывают специалисты</a:t>
            </a:r>
            <a:br>
              <a:rPr lang="ru-RU" sz="3600" b="0" i="0" dirty="0">
                <a:solidFill>
                  <a:schemeClr val="tx1"/>
                </a:solidFill>
                <a:effectLst/>
                <a:latin typeface="Conv_ALS Sector Regular"/>
              </a:rPr>
            </a:br>
            <a:r>
              <a:rPr lang="ru-RU" sz="3600" b="0" i="0" dirty="0">
                <a:solidFill>
                  <a:schemeClr val="tx1"/>
                </a:solidFill>
                <a:effectLst/>
                <a:latin typeface="Conv_ALS Sector Regular"/>
              </a:rPr>
              <a:t>службы ранней помощи?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2114"/>
            <a:ext cx="1682642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76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36F3A94-ADC1-1B1D-C6EA-C692C7422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12168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C </a:t>
            </a:r>
            <a:r>
              <a:rPr lang="ru-RU" sz="2000" dirty="0">
                <a:solidFill>
                  <a:schemeClr val="tx1"/>
                </a:solidFill>
              </a:rPr>
              <a:t>2022 года в центре открыт кабинет ранней помощи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b="1" i="0" dirty="0">
                <a:solidFill>
                  <a:srgbClr val="FF0000"/>
                </a:solidFill>
                <a:effectLst/>
              </a:rPr>
              <a:t>Услуги ранней помощи</a:t>
            </a:r>
            <a:r>
              <a:rPr lang="ru-RU" sz="2000" b="0" i="0" dirty="0">
                <a:solidFill>
                  <a:srgbClr val="FF0000"/>
                </a:solidFill>
                <a:effectLst/>
              </a:rPr>
              <a:t> </a:t>
            </a:r>
            <a:r>
              <a:rPr lang="ru-RU" sz="2000" b="0" i="0" dirty="0">
                <a:solidFill>
                  <a:srgbClr val="29282D"/>
                </a:solidFill>
                <a:effectLst/>
              </a:rPr>
              <a:t>– это комплекс профессиональных действий, направленных на достижение целей ранней помощи детям и их семьям.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EFFEBE-7CE2-6007-FE12-3E3D18476280}"/>
              </a:ext>
            </a:extLst>
          </p:cNvPr>
          <p:cNvSpPr txBox="1"/>
          <p:nvPr/>
        </p:nvSpPr>
        <p:spPr>
          <a:xfrm>
            <a:off x="251520" y="1988840"/>
            <a:ext cx="871296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dirty="0">
                <a:solidFill>
                  <a:srgbClr val="FF0000"/>
                </a:solidFill>
                <a:effectLst/>
                <a:latin typeface="Conv_ALS Sector Regular"/>
              </a:rPr>
              <a:t>Ранняя помощь  нужна детям, если: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12529"/>
                </a:solidFill>
                <a:effectLst/>
                <a:latin typeface="Conv_ALS Sector Regular"/>
              </a:rPr>
              <a:t>им сразу после рождения поставили медицинский диагноз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12529"/>
                </a:solidFill>
                <a:effectLst/>
                <a:latin typeface="Conv_ALS Sector Regular"/>
              </a:rPr>
              <a:t>они родились раньше срока или находились в отделении интенсивной терапии новорожденных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12529"/>
                </a:solidFill>
                <a:effectLst/>
                <a:latin typeface="Conv_ALS Sector Regular"/>
              </a:rPr>
              <a:t>их развитие идет медленнее, чем у сверстников или отличается от типичных путей развития</a:t>
            </a:r>
          </a:p>
          <a:p>
            <a:pPr algn="l"/>
            <a:endParaRPr lang="ru-RU" b="0" i="0" dirty="0">
              <a:effectLst/>
              <a:latin typeface="Conv_ALS Sector Regular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42AB03-A09C-B4FD-8F50-10E10645A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720" y="5949280"/>
            <a:ext cx="934788" cy="55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" y="188640"/>
            <a:ext cx="125963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3356992"/>
            <a:ext cx="2664296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4" y="3709028"/>
            <a:ext cx="2098030" cy="31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2592288" cy="319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804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700106E-09A7-8CC9-3918-11E1825C31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00"/>
            <a:ext cx="9144000" cy="6762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16926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832648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Предоставление получателям следующих услуг:</a:t>
            </a:r>
          </a:p>
          <a:p>
            <a:r>
              <a:rPr lang="ru-RU" dirty="0"/>
              <a:t>- обеспечение площадью жилых помещений;</a:t>
            </a:r>
          </a:p>
          <a:p>
            <a:r>
              <a:rPr lang="ru-RU" dirty="0"/>
              <a:t>- обеспечение питанием;</a:t>
            </a:r>
          </a:p>
          <a:p>
            <a:r>
              <a:rPr lang="ru-RU" dirty="0"/>
              <a:t>- обеспечение мягким инвентарём (постельные принадлежности);</a:t>
            </a:r>
          </a:p>
          <a:p>
            <a:r>
              <a:rPr lang="ru-RU" dirty="0"/>
              <a:t>-обеспечение книгами, журналами, настольными играми;</a:t>
            </a:r>
          </a:p>
          <a:p>
            <a:r>
              <a:rPr lang="ru-RU" dirty="0"/>
              <a:t>- предоставление гигиенических услуг лицам, не способным по состоянию здоровья самостоятельно осуществлять за собой уход;</a:t>
            </a:r>
          </a:p>
          <a:p>
            <a:r>
              <a:rPr lang="ru-RU" dirty="0"/>
              <a:t>- помощь в приёме пищи;</a:t>
            </a:r>
          </a:p>
          <a:p>
            <a:r>
              <a:rPr lang="ru-RU" dirty="0"/>
              <a:t>- предоставление транспорта и сопровождение получателей социальных услуг при организации перевозки.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338139"/>
            <a:ext cx="6912768" cy="570582"/>
          </a:xfrm>
        </p:spPr>
        <p:txBody>
          <a:bodyPr/>
          <a:lstStyle/>
          <a:p>
            <a:br>
              <a:rPr lang="ru-RU" dirty="0"/>
            </a:br>
            <a:r>
              <a:rPr lang="ru-RU" dirty="0"/>
              <a:t>Социально-бытовые услуги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16827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047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548680"/>
            <a:ext cx="8229599" cy="5577483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  <a:p>
            <a:endParaRPr lang="ru-RU" i="1" dirty="0"/>
          </a:p>
        </p:txBody>
      </p:sp>
      <p:pic>
        <p:nvPicPr>
          <p:cNvPr id="8" name="Picture 2" descr="C:\Users\Амельчинко\Desktop\Фото-слайды\S2010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8376" y="3742630"/>
            <a:ext cx="2934128" cy="284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32655"/>
            <a:ext cx="2723802" cy="33343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50" y="230041"/>
            <a:ext cx="2651794" cy="3524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916855"/>
            <a:ext cx="3099144" cy="276159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7" y="3742631"/>
            <a:ext cx="2292073" cy="308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0041"/>
            <a:ext cx="258445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382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73050" lvl="0" indent="-273050">
              <a:spcBef>
                <a:spcPct val="20000"/>
              </a:spcBef>
            </a:pP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социально-бытовые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br>
              <a:rPr lang="ru-RU" sz="2400" dirty="0">
                <a:solidFill>
                  <a:srgbClr val="073E8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5" name="Picture 3" descr="C:\Users\Амельчинко\Desktop\Фото-слайды\S201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077072"/>
            <a:ext cx="1730220" cy="2306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6" name="Picture 4" descr="C:\Users\Амельчинко\Desktop\Фото-слайды\S2010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644" y="1628800"/>
            <a:ext cx="1673678" cy="2231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1628800"/>
            <a:ext cx="5062263" cy="460851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2876"/>
            <a:ext cx="16827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786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916832"/>
            <a:ext cx="8640960" cy="4824536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- социально-психологическое консультирование;</a:t>
            </a:r>
          </a:p>
          <a:p>
            <a:r>
              <a:rPr lang="ru-RU" dirty="0"/>
              <a:t>- социально-психологический патронаж;</a:t>
            </a:r>
          </a:p>
          <a:p>
            <a:r>
              <a:rPr lang="ru-RU" dirty="0"/>
              <a:t>- психологическая диагностика;</a:t>
            </a:r>
          </a:p>
          <a:p>
            <a:r>
              <a:rPr lang="ru-RU" dirty="0"/>
              <a:t>- психологическая коррекция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r>
              <a:rPr lang="ru-RU" dirty="0"/>
              <a:t>Социально-психологические услуги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2365375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432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3050" y="736114"/>
            <a:ext cx="3236978" cy="2427734"/>
          </a:xfrm>
          <a:prstGeom prst="rect">
            <a:avLst/>
          </a:prstGeom>
        </p:spPr>
      </p:pic>
      <p:pic>
        <p:nvPicPr>
          <p:cNvPr id="5122" name="Picture 2" descr="Z:\Зубарева В.Б\ППР\фото\20240209_090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17095" y="2047485"/>
            <a:ext cx="4006873" cy="258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Зубарева В.Б\ППР\фото\20240209_094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25056" y="2432445"/>
            <a:ext cx="3735323" cy="22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01">
            <a:off x="3187073" y="3776916"/>
            <a:ext cx="2132508" cy="313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862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Содержимое 1"/>
          <p:cNvSpPr>
            <a:spLocks noGrp="1"/>
          </p:cNvSpPr>
          <p:nvPr>
            <p:ph idx="1"/>
          </p:nvPr>
        </p:nvSpPr>
        <p:spPr>
          <a:xfrm>
            <a:off x="323528" y="764704"/>
            <a:ext cx="8352928" cy="5544616"/>
          </a:xfrm>
        </p:spPr>
        <p:txBody>
          <a:bodyPr/>
          <a:lstStyle/>
          <a:p>
            <a:pPr algn="ctr" eaLnBrk="1" hangingPunct="1">
              <a:buFont typeface="Symbol" pitchFamily="18" charset="2"/>
              <a:buNone/>
            </a:pPr>
            <a:r>
              <a:rPr lang="ru-RU" dirty="0"/>
              <a:t>	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оказывает специализированную помощь детям-инвалидам, детям с ограниченными возможностями в возрасте до 18 лет и семьям, воспитывающих детей с проблемами в развитии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0002"/>
            <a:ext cx="1682642" cy="129856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Росздрав и Фото\IMG_07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966" y="1772816"/>
            <a:ext cx="4177145" cy="3133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07421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:\DCIM\100SSCAM\S20101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001134"/>
            <a:ext cx="3309163" cy="248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256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700808"/>
            <a:ext cx="8640960" cy="4896544"/>
          </a:xfrm>
        </p:spPr>
        <p:txBody>
          <a:bodyPr/>
          <a:lstStyle/>
          <a:p>
            <a:r>
              <a:rPr lang="ru-RU" sz="2000" dirty="0"/>
              <a:t>- обучение навыкам самообслуживания, общения, направленным за развитие личности;</a:t>
            </a:r>
          </a:p>
          <a:p>
            <a:r>
              <a:rPr lang="ru-RU" sz="2000" dirty="0"/>
              <a:t>-социально-педагогическая коррекция, включая диагностику и консультирование;</a:t>
            </a:r>
          </a:p>
          <a:p>
            <a:r>
              <a:rPr lang="ru-RU" sz="2000" dirty="0"/>
              <a:t>- формирование позитивных интересов;</a:t>
            </a:r>
          </a:p>
          <a:p>
            <a:r>
              <a:rPr lang="ru-RU" sz="2000" dirty="0"/>
              <a:t>- организация досугов (праздники, экскурсии, культурные мероприятия)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Социально-педагогические услуги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56715"/>
            <a:ext cx="2179439" cy="217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10994"/>
            <a:ext cx="3065929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Z:\Зубарева В.Б\ППР\IMG-20231228-WA0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33057"/>
            <a:ext cx="2088232" cy="288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837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55713-2D29-6454-2E0A-C2DC7840C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A93E095B-E765-605B-ADBE-EEAB5C056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8" y="1700808"/>
            <a:ext cx="7408862" cy="442535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DE3697B-BD11-7D04-3755-8EA40793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595808"/>
          </a:xfrm>
        </p:spPr>
        <p:txBody>
          <a:bodyPr/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AE3D8-C648-8108-16A7-92005A3D6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154" y="3212977"/>
            <a:ext cx="3198101" cy="345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DF9FB74-58BB-6D10-3B5C-BC6AA635A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212977"/>
            <a:ext cx="3724719" cy="344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A0BEEB4-B539-060B-1620-0183883F8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52737"/>
            <a:ext cx="2448272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75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44" y="2871187"/>
            <a:ext cx="2831649" cy="212373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Занятия по методу ТОМАТИС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7517" y="2864846"/>
            <a:ext cx="2780928" cy="2085696"/>
          </a:xfrm>
          <a:prstGeom prst="rect">
            <a:avLst/>
          </a:prstGeom>
        </p:spPr>
      </p:pic>
      <p:pic>
        <p:nvPicPr>
          <p:cNvPr id="4099" name="Picture 3" descr="Z:\Зубарева В.Б\ППР\фото\20240208_152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837" y="4186829"/>
            <a:ext cx="402184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837" y="1526886"/>
            <a:ext cx="4021848" cy="249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39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852936"/>
            <a:ext cx="8640960" cy="4005064"/>
          </a:xfrm>
        </p:spPr>
        <p:txBody>
          <a:bodyPr/>
          <a:lstStyle/>
          <a:p>
            <a:r>
              <a:rPr lang="ru-RU" dirty="0"/>
              <a:t>- обучение детей-инвалидов пользованию средствами ухода;</a:t>
            </a:r>
          </a:p>
          <a:p>
            <a:r>
              <a:rPr lang="ru-RU" dirty="0"/>
              <a:t>- проведение социально-реабилитационных мероприятий;</a:t>
            </a:r>
          </a:p>
          <a:p>
            <a:r>
              <a:rPr lang="ru-RU" dirty="0"/>
              <a:t>- информирование и консультирование;</a:t>
            </a:r>
          </a:p>
          <a:p>
            <a:r>
              <a:rPr lang="ru-RU" dirty="0"/>
              <a:t>- услуги по социально-психологической реабилитации.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138"/>
            <a:ext cx="8640960" cy="1794718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Услуги в целях повышения коммуникативного потенциала получателей социальных услуг, имеющих ограничения </a:t>
            </a:r>
            <a:r>
              <a:rPr lang="ru-RU" sz="2800" dirty="0" err="1">
                <a:solidFill>
                  <a:schemeClr val="bg1"/>
                </a:solidFill>
              </a:rPr>
              <a:t>жизнидеятельности</a:t>
            </a:r>
            <a:r>
              <a:rPr lang="ru-RU" sz="2800" dirty="0">
                <a:solidFill>
                  <a:schemeClr val="bg1"/>
                </a:solidFill>
              </a:rPr>
              <a:t>, в том </a:t>
            </a:r>
            <a:r>
              <a:rPr lang="ru-RU" sz="2800" dirty="0">
                <a:solidFill>
                  <a:srgbClr val="00B0F0"/>
                </a:solidFill>
              </a:rPr>
              <a:t>числе</a:t>
            </a:r>
            <a:r>
              <a:rPr lang="ru-RU" sz="2800" dirty="0">
                <a:solidFill>
                  <a:schemeClr val="bg1"/>
                </a:solidFill>
              </a:rPr>
              <a:t> детей-инвалидов</a:t>
            </a:r>
          </a:p>
        </p:txBody>
      </p:sp>
    </p:spTree>
    <p:extLst>
      <p:ext uri="{BB962C8B-B14F-4D97-AF65-F5344CB8AC3E}">
        <p14:creationId xmlns:p14="http://schemas.microsoft.com/office/powerpoint/2010/main" val="3447944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E45C6-D8B7-AE40-54F0-0EFF3B5D1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87854B7E-300D-3B9D-095A-C4B2A5CFB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3495"/>
            <a:ext cx="8229600" cy="557748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0DA39AB-40A9-60A1-F16E-3F2C81F3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864096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в целях повышения коммуникативного потенциала получателей социальных услуг, имеющих ограничения жизнедеятельности, в том числе детей- инвалидов</a:t>
            </a:r>
            <a:br>
              <a:rPr lang="ru-RU" dirty="0"/>
            </a:br>
            <a:endParaRPr lang="ru-RU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E6740FA-0D40-F71E-FC37-7C54D736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95319"/>
            <a:ext cx="3479822" cy="315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0B071272-8DE8-EBAD-1763-33E60A550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55767"/>
            <a:ext cx="2432050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64EF55DE-A3DE-3ABE-EBEF-51D2E91B7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171114"/>
            <a:ext cx="23955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0DC25CF6-97EC-6E81-CC6F-3D7256AC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73491"/>
            <a:ext cx="2786063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86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DA4E3-95F5-8C86-DDFE-5CDEB97DC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422FCDC-8C21-55DC-E86D-D08A7571D1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6712"/>
            <a:ext cx="3888432" cy="342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AA85256-B317-9C08-A3DD-A5200EA38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3454377" cy="33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6B61A20-F98A-7822-2D98-2C7DA631D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866" y="3861048"/>
            <a:ext cx="3933461" cy="295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23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001419"/>
          </a:xfrm>
        </p:spPr>
        <p:txBody>
          <a:bodyPr/>
          <a:lstStyle/>
          <a:p>
            <a:r>
              <a:rPr lang="ru-RU" sz="1800" dirty="0"/>
              <a:t>Патриотическое воспитание: взаимодействие воспитателей и воспитанников , направленное на развитие патриотических чувств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714597"/>
          </a:xfrm>
        </p:spPr>
        <p:txBody>
          <a:bodyPr/>
          <a:lstStyle/>
          <a:p>
            <a:r>
              <a:rPr lang="ru-RU" sz="3200" dirty="0"/>
              <a:t>            </a:t>
            </a:r>
            <a:r>
              <a:rPr lang="ru-RU" sz="2400" dirty="0"/>
              <a:t> Социокультурная реабилитация</a:t>
            </a:r>
          </a:p>
        </p:txBody>
      </p:sp>
      <p:pic>
        <p:nvPicPr>
          <p:cNvPr id="6147" name="Picture 3" descr="Z:\Зубарева В.Б\ППР\IMG-20230524-WA0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74441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Z:\Зубарева В.Б\ППР\IMG-20230505-WA0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241176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Z:\Зубарева В.Б\ППР\IMG-20230505-WA0124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016" y="3539155"/>
            <a:ext cx="2432984" cy="33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913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480720"/>
          </a:xfrm>
        </p:spPr>
        <p:txBody>
          <a:bodyPr/>
          <a:lstStyle/>
          <a:p>
            <a:pPr algn="ctr"/>
            <a:r>
              <a:rPr lang="ru-RU" dirty="0"/>
              <a:t>Наш </a:t>
            </a:r>
            <a:r>
              <a:rPr lang="ru-RU" dirty="0">
                <a:latin typeface="+mj-lt"/>
              </a:rPr>
              <a:t>центр активно сотрудничает с: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tx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tx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Краснодарским государственным цирком;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 ГУМЧС России по Краснодарскому краю;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Литературным музеем Кубани;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 центром культурного развития « </a:t>
            </a:r>
            <a:r>
              <a:rPr lang="ru-RU" sz="1600" dirty="0" err="1">
                <a:solidFill>
                  <a:schemeClr val="tx1"/>
                </a:solidFill>
                <a:latin typeface="+mj-lt"/>
              </a:rPr>
              <a:t>Карасунский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»;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Детской городской библиотекой им. С.Я Маршака;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  <a:latin typeface="+mj-lt"/>
              </a:rPr>
              <a:t>Детской городской библиотекой филиал №9 им. В.Б. </a:t>
            </a:r>
            <a:r>
              <a:rPr lang="ru-RU" sz="1600" dirty="0" err="1">
                <a:solidFill>
                  <a:schemeClr val="tx1"/>
                </a:solidFill>
                <a:latin typeface="+mj-lt"/>
              </a:rPr>
              <a:t>Бакалдина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indent="0">
              <a:buNone/>
            </a:pPr>
            <a:endParaRPr lang="ru-RU" sz="1600" dirty="0">
              <a:solidFill>
                <a:schemeClr val="tx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600" dirty="0"/>
          </a:p>
        </p:txBody>
      </p:sp>
      <p:pic>
        <p:nvPicPr>
          <p:cNvPr id="20482" name="Picture 2" descr="Z:\Зубарева В.Б\ППР\IMG-20231101-WA0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66753"/>
            <a:ext cx="5328592" cy="28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Z:\Зубарева В.Б\ППР\IMG-20231213-WA0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46648"/>
            <a:ext cx="3312368" cy="306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747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640960" cy="63367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0" name="Picture 2" descr="Z:\Зубарева В.Б\ППР\IMG-20240117-WA0031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528392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Z:\Зубарева В.Б\ППР\IMG-20230822-WA00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392488" cy="248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Z:\Зубарева В.Б\ППР\IMG-20230908-WA01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88907"/>
            <a:ext cx="2808312" cy="34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Z:\Зубарева В.Б\ППР\IMG-20231206-WA00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3" y="4221088"/>
            <a:ext cx="3589076" cy="246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Z:\Зубарева В.Б\ППР\IMG-20231207-WA0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849">
            <a:off x="2182245" y="2602545"/>
            <a:ext cx="414045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2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872208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Цель работы отделений центра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условий для успешного  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развития и обучения  ребёнка</a:t>
            </a:r>
            <a:r>
              <a:rPr lang="ru-RU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276872"/>
            <a:ext cx="8496944" cy="4248472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Задачи: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	оказание помощи детям, которые нуждаются в особых обучающихся программах;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	 диагностика и коррекция нарушений в развитии;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	повышение психологической и педагогической компетентности родителей по вопросам касающихся обучения и воспитания ребенка;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	изучение индивидуальных особенностей детей.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83503"/>
            <a:ext cx="1682642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06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3608" y="908720"/>
            <a:ext cx="3352800" cy="1905001"/>
          </a:xfrm>
        </p:spPr>
        <p:txBody>
          <a:bodyPr>
            <a:normAutofit/>
          </a:bodyPr>
          <a:lstStyle/>
          <a:p>
            <a:r>
              <a:rPr lang="ru-RU" sz="1400" dirty="0"/>
              <a:t>В нашей работе с детьми мы используем инновационные  технологии такие как  «Развивающие пространства для детей. Классики 21 века». Эта программа направлена на снижение гиподинамии, развитие крупной моторики, обучение детей правильно двигаться</a:t>
            </a:r>
            <a:r>
              <a:rPr lang="ru-RU" sz="1100" dirty="0"/>
              <a:t>.</a:t>
            </a:r>
            <a:endParaRPr lang="ru-RU" sz="1200" dirty="0"/>
          </a:p>
        </p:txBody>
      </p:sp>
      <p:pic>
        <p:nvPicPr>
          <p:cNvPr id="3074" name="Picture 2" descr="Z:\Зубарева В.Б\ППР\фото\IMG-20240209-WA0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67" y="3042675"/>
            <a:ext cx="2798068" cy="37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Зубарева В.Б\ППР\фото\IMG-20240209-WA0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90897"/>
            <a:ext cx="36004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360" y="294212"/>
            <a:ext cx="2777151" cy="27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15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Зубарева В.Б\ППР\фото\IMG-20240209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50690"/>
            <a:ext cx="30861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Зубарева В.Б\ППР\фото\IMG-20240209-WA00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5458"/>
            <a:ext cx="3086100" cy="563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17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39949"/>
            <a:ext cx="2924142" cy="219310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570582"/>
          </a:xfrm>
        </p:spPr>
        <p:txBody>
          <a:bodyPr/>
          <a:lstStyle/>
          <a:p>
            <a:r>
              <a:rPr lang="ru-RU" dirty="0"/>
              <a:t>Родительские школы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933056"/>
            <a:ext cx="3196041" cy="2492338"/>
          </a:xfrm>
          <a:prstGeom prst="rect">
            <a:avLst/>
          </a:prstGeom>
        </p:spPr>
      </p:pic>
      <p:pic>
        <p:nvPicPr>
          <p:cNvPr id="8194" name="Picture 2" descr="Z:\Зубарева В.Б\Новая папка\IMG-20231121-WA0016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80727"/>
            <a:ext cx="3240360" cy="536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737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05064"/>
            <a:ext cx="4462659" cy="271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9637"/>
            <a:ext cx="2234059" cy="341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0195"/>
            <a:ext cx="2016224" cy="299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692696"/>
            <a:ext cx="3536702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284847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33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" dirty="0"/>
              <a:t>Проводится консилиум и описываются результаты реабилитационной работы (данные о позитивных изменениях в состоянии здоровья, приобретенных несовершеннолетним знаниях, умениях, навыках при выполнении индивидуального плана реабилитации).</a:t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52" y="2674938"/>
            <a:ext cx="460163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272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293096"/>
            <a:ext cx="8229600" cy="2016224"/>
          </a:xfrm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ЖДЕМ ВАС НА РЕАБИЛИТАЦИЮ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02D4E2-A2E1-DDB1-4645-599DD9C3D81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856" y="1484784"/>
            <a:ext cx="8229600" cy="30969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Содержимое 1"/>
          <p:cNvSpPr>
            <a:spLocks noGrp="1"/>
          </p:cNvSpPr>
          <p:nvPr>
            <p:ph idx="1"/>
          </p:nvPr>
        </p:nvSpPr>
        <p:spPr>
          <a:xfrm>
            <a:off x="971550" y="1557338"/>
            <a:ext cx="7408863" cy="4751982"/>
          </a:xfrm>
        </p:spPr>
        <p:txBody>
          <a:bodyPr/>
          <a:lstStyle/>
          <a:p>
            <a:pPr eaLnBrk="1" hangingPunct="1">
              <a:buFont typeface="Symbol" pitchFamily="18" charset="2"/>
              <a:buNone/>
            </a:pPr>
            <a:r>
              <a:rPr lang="ru-RU" i="1" dirty="0"/>
              <a:t>	</a:t>
            </a:r>
            <a:endParaRPr lang="ru-RU" dirty="0"/>
          </a:p>
          <a:p>
            <a:pPr eaLnBrk="1" hangingPunct="1">
              <a:buFont typeface="Wingdings" pitchFamily="2" charset="2"/>
              <a:buChar char="§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психолого-педагогическая реабилитация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коррекционно-педагогическая работа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социально-бытовая реабилитация и  </a:t>
            </a:r>
          </a:p>
          <a:p>
            <a:pPr marL="0" indent="0" eaLnBrk="1" hangingPunct="1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адаптация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социально-медицинская реабилитация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ранняя помощь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методическая работа</a:t>
            </a:r>
          </a:p>
          <a:p>
            <a:pPr eaLnBrk="1" hangingPunct="1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Основные направления работы   Центра: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257991"/>
            <a:ext cx="1682642" cy="129856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99592" y="908720"/>
            <a:ext cx="7408333" cy="532859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/>
              <a:t>	             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Работа специалистов Центра направлена на решение следующих задач:</a:t>
            </a:r>
          </a:p>
          <a:p>
            <a:pPr lvl="0" algn="ctr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Углубленное психолого-педагогическое изучение детей с ограниченными возможностями, диагностику и коррекцию разного рода затруднений в развитии детей;</a:t>
            </a:r>
          </a:p>
          <a:p>
            <a:pPr lvl="0" algn="ctr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	Определение индивидуальных способностей и реальных возможностей этих детей, раскрытие индивидуальности личности, выявление причин нарушения социальной адаптации;</a:t>
            </a:r>
          </a:p>
          <a:p>
            <a:pPr lvl="0" algn="ctr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	Проведение коррекционной работы с детьми, согласно выявленным нарушениям в развитии;</a:t>
            </a:r>
          </a:p>
          <a:p>
            <a:pPr lvl="0" algn="ctr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	Оказание помощи детям с ограниченными возможностями, их родителям, педагогическим работникам и другим участникам психолого-педагогического реабилитации в вопросах воспитания и обучения посредством проведения коррекционных мероприятий, консультирования и обучения практическим методам и приемам работы;</a:t>
            </a:r>
          </a:p>
          <a:p>
            <a:pPr lvl="0" algn="ctr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Ранняя помощь;</a:t>
            </a:r>
          </a:p>
          <a:p>
            <a:pPr lvl="0" algn="ctr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	Формирование у родителей и педагогических работников умений и навыков в проведении социальной психолого-педагогической реабилитации.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80002"/>
            <a:ext cx="1747737" cy="1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57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971600" y="1556792"/>
            <a:ext cx="7408333" cy="3450696"/>
          </a:xfrm>
        </p:spPr>
        <p:txBody>
          <a:bodyPr/>
          <a:lstStyle/>
          <a:p>
            <a:pPr>
              <a:buNone/>
            </a:pPr>
            <a:r>
              <a:rPr lang="ru-RU" i="1" dirty="0"/>
              <a:t>	</a:t>
            </a:r>
            <a:endParaRPr lang="ru-RU" dirty="0"/>
          </a:p>
          <a:p>
            <a:pPr lvl="0">
              <a:buFont typeface="Wingdings" pitchFamily="2" charset="2"/>
              <a:buChar char="§"/>
            </a:pPr>
            <a:r>
              <a:rPr lang="ru-RU" dirty="0"/>
              <a:t>	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психолого-педагогическая реабилитация</a:t>
            </a:r>
          </a:p>
          <a:p>
            <a:pPr lvl="0">
              <a:buFont typeface="Wingdings" pitchFamily="2" charset="2"/>
              <a:buChar char="§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	коррекционно-педагогическая работа</a:t>
            </a:r>
          </a:p>
          <a:p>
            <a:pPr lvl="0">
              <a:buFont typeface="Wingdings" pitchFamily="2" charset="2"/>
              <a:buChar char="§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	социально-бытовая реабилитация и адаптация</a:t>
            </a:r>
          </a:p>
          <a:p>
            <a:pPr lvl="0">
              <a:buFont typeface="Wingdings" pitchFamily="2" charset="2"/>
              <a:buChar char="§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	социально-медицинская реабилитация</a:t>
            </a:r>
          </a:p>
          <a:p>
            <a:pPr lvl="0">
              <a:buFont typeface="Wingdings" pitchFamily="2" charset="2"/>
              <a:buChar char="§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    ранняя помощь</a:t>
            </a:r>
          </a:p>
          <a:p>
            <a:pPr lvl="0">
              <a:buFont typeface="Wingdings" pitchFamily="2" charset="2"/>
              <a:buChar char="§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	работа с родителями.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Основные направления работы Центра: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0002"/>
            <a:ext cx="1682642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47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Содержимое 1"/>
          <p:cNvSpPr>
            <a:spLocks noGrp="1"/>
          </p:cNvSpPr>
          <p:nvPr>
            <p:ph idx="1"/>
          </p:nvPr>
        </p:nvSpPr>
        <p:spPr>
          <a:xfrm>
            <a:off x="539552" y="2276872"/>
            <a:ext cx="8280919" cy="4104456"/>
          </a:xfrm>
        </p:spPr>
        <p:txBody>
          <a:bodyPr/>
          <a:lstStyle/>
          <a:p>
            <a:pPr eaLnBrk="1" hangingPunct="1">
              <a:buFont typeface="Symbol" pitchFamily="18" charset="2"/>
              <a:buNone/>
            </a:pPr>
            <a:r>
              <a:rPr lang="ru-RU" i="1" dirty="0">
                <a:solidFill>
                  <a:schemeClr val="tx1"/>
                </a:solidFill>
              </a:rPr>
              <a:t>	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Отделение диагностики и разработки планов социальной реабилитации</a:t>
            </a:r>
          </a:p>
          <a:p>
            <a:pPr eaLnBrk="1" hangingPunct="1">
              <a:buFont typeface="Symbol" pitchFamily="18" charset="2"/>
              <a:buNone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2. Отделение психолого-педагогической реабилитации</a:t>
            </a:r>
          </a:p>
          <a:p>
            <a:pPr eaLnBrk="1" hangingPunct="1">
              <a:buFont typeface="Symbol" pitchFamily="18" charset="2"/>
              <a:buNone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3. Отделение социально-медицинской реабилитации;</a:t>
            </a:r>
          </a:p>
          <a:p>
            <a:pPr eaLnBrk="1" hangingPunct="1">
              <a:buFont typeface="Symbol" pitchFamily="18" charset="2"/>
              <a:buNone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4. Отделение дневного пребывания</a:t>
            </a:r>
          </a:p>
          <a:p>
            <a:pPr eaLnBrk="1" hangingPunct="1">
              <a:buFont typeface="Symbol" pitchFamily="18" charset="2"/>
              <a:buNone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5. Отделение круглосуточного пребывания.</a:t>
            </a:r>
          </a:p>
          <a:p>
            <a:pPr eaLnBrk="1" hangingPunct="1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338328"/>
            <a:ext cx="7067128" cy="193854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наиболее эффективной социальной психолого-педагогической реабилитации ребенка в структуре Центра предусмотрены пять отделений:</a:t>
            </a:r>
            <a:endParaRPr lang="ru-RU" sz="24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https://avatars.mds.yandex.net/i?id=04f6afaf2f4ffbbb15b4e1f412b463e7750bb60d-12602658-images-thumbs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2" y="338328"/>
            <a:ext cx="1684173" cy="13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3312368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выявление детей с ограниченными возможностями,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проживающих на территории функционирования Центра;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сбор анамнеза болезни ребенка, его реабилитационного потенциала,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а также сведений о его семье;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проведение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социально-психолого-педагогической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диагностики детей, выведение единой проблемы у ребенка;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разработка, апробация и внедрение новых инновационных технологий комплексной программы реабилитации;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ведение компьютеризированной базы данных о семьях, детях с ограниченными возможностями;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- разработка индивидуальных планов реабилитации с учетом диагностики.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Отделение диагностики и разработки планов социальной реабилитации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осуществляет:</a:t>
            </a:r>
            <a:b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24" y="4294844"/>
            <a:ext cx="1895817" cy="2555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266829"/>
            <a:ext cx="1897980" cy="2530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33201" r="5201"/>
          <a:stretch/>
        </p:blipFill>
        <p:spPr>
          <a:xfrm>
            <a:off x="611560" y="4268519"/>
            <a:ext cx="2517612" cy="25580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581" y="692696"/>
            <a:ext cx="16827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3803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2102</TotalTime>
  <Words>1248</Words>
  <Application>Microsoft Office PowerPoint</Application>
  <PresentationFormat>Экран (4:3)</PresentationFormat>
  <Paragraphs>161</Paragraphs>
  <Slides>45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Arial</vt:lpstr>
      <vt:lpstr>Calibri</vt:lpstr>
      <vt:lpstr>Cambria</vt:lpstr>
      <vt:lpstr>Conv_ALS Sector Regular</vt:lpstr>
      <vt:lpstr>Symbol</vt:lpstr>
      <vt:lpstr>Times New Roman</vt:lpstr>
      <vt:lpstr>Wingdings</vt:lpstr>
      <vt:lpstr>Волна</vt:lpstr>
      <vt:lpstr>Министерство труда и социального развития Краснодарского края  Государственное казенное учреждение социального обслуживания Краснодарского края «Краснодарский реабилитационный центр для детей  и подростков с ограниченными возможностями»</vt:lpstr>
      <vt:lpstr>Презентация PowerPoint</vt:lpstr>
      <vt:lpstr>Презентация PowerPoint</vt:lpstr>
      <vt:lpstr>             Цель работы отделений центра:               создание  условий для успешного              развития и обучения  ребёнка.</vt:lpstr>
      <vt:lpstr>           Основные направления работы   Центра:</vt:lpstr>
      <vt:lpstr>Презентация PowerPoint</vt:lpstr>
      <vt:lpstr>             Основные направления работы Центра:</vt:lpstr>
      <vt:lpstr>Для организации наиболее эффективной социальной психолого-педагогической реабилитации ребенка в структуре Центра предусмотрены пять отделений:</vt:lpstr>
      <vt:lpstr> Отделение диагностики и разработки планов социальной реабилитации осуществляет: </vt:lpstr>
      <vt:lpstr>Отделение психолого-педагогической реабилитации осуществляет: </vt:lpstr>
      <vt:lpstr>Презентация PowerPoint</vt:lpstr>
      <vt:lpstr>Отделение социально-медицинской реабилитации осуществляет: </vt:lpstr>
      <vt:lpstr>Презентация PowerPoint</vt:lpstr>
      <vt:lpstr>Занятия в зале ЛФК</vt:lpstr>
      <vt:lpstr>Презентация PowerPoint</vt:lpstr>
      <vt:lpstr>Физио-терапевтический кабинет</vt:lpstr>
      <vt:lpstr>Галокамера</vt:lpstr>
      <vt:lpstr>Отделение дневного пребывания осуществляет: </vt:lpstr>
      <vt:lpstr>Презентация PowerPoint</vt:lpstr>
      <vt:lpstr>           Стационарное отделение осуществляет: </vt:lpstr>
      <vt:lpstr>Презентация PowerPoint</vt:lpstr>
      <vt:lpstr>Какие услуги оказывают специалисты службы ранней помощи?</vt:lpstr>
      <vt:lpstr>C 2022 года в центре открыт кабинет ранней помощи  Услуги ранней помощи – это комплекс профессиональных действий, направленных на достижение целей ранней помощи детям и их семьям.</vt:lpstr>
      <vt:lpstr>Презентация PowerPoint</vt:lpstr>
      <vt:lpstr> Социально-бытовые услуги</vt:lpstr>
      <vt:lpstr>Презентация PowerPoint</vt:lpstr>
      <vt:lpstr>  социально-бытовые:  </vt:lpstr>
      <vt:lpstr> Социально-психологические услуги</vt:lpstr>
      <vt:lpstr>Презентация PowerPoint</vt:lpstr>
      <vt:lpstr>Презентация PowerPoint</vt:lpstr>
      <vt:lpstr>Социально-педагогические услуги</vt:lpstr>
      <vt:lpstr> Социально-педагогические  </vt:lpstr>
      <vt:lpstr>Занятия по методу ТОМАТИС</vt:lpstr>
      <vt:lpstr>Услуги в целях повышения коммуникативного потенциала получателей социальных услуг, имеющих ограничения жизнидеятельности, в том числе детей-инвалидов</vt:lpstr>
      <vt:lpstr>Услуги в целях повышения коммуникативного потенциала получателей социальных услуг, имеющих ограничения жизнедеятельности, в том числе детей- инвалидов </vt:lpstr>
      <vt:lpstr>Презентация PowerPoint</vt:lpstr>
      <vt:lpstr>             Социокультурная реабилитация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Родительские школы</vt:lpstr>
      <vt:lpstr>Презентация PowerPoint</vt:lpstr>
      <vt:lpstr>Проводится консилиум и описываются результаты реабилитационной работы (данные о позитивных изменениях в состоянии здоровья, приобретенных несовершеннолетним знаниях, умениях, навыках при выполнении индивидуального плана реабилитации). </vt:lpstr>
      <vt:lpstr>ЖДЕМ ВАС НА РЕАБИЛИТАЦИЮ</vt:lpstr>
    </vt:vector>
  </TitlesOfParts>
  <Company>Сказка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казенное учреждение социального обслуживания Краснодарского края «Краснодарский реабилитационный центр для детей и подростков «Сказка»</dc:title>
  <dc:creator>Татьяна Ефимовна</dc:creator>
  <cp:lastModifiedBy>ГКУ СО КК КРЦ</cp:lastModifiedBy>
  <cp:revision>183</cp:revision>
  <dcterms:created xsi:type="dcterms:W3CDTF">2012-10-31T04:22:04Z</dcterms:created>
  <dcterms:modified xsi:type="dcterms:W3CDTF">2024-02-13T12:23:10Z</dcterms:modified>
</cp:coreProperties>
</file>